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38" r:id="rId6"/>
    <p:sldId id="354" r:id="rId7"/>
    <p:sldId id="340" r:id="rId8"/>
    <p:sldId id="359" r:id="rId9"/>
    <p:sldId id="358" r:id="rId10"/>
    <p:sldId id="341" r:id="rId11"/>
    <p:sldId id="360" r:id="rId12"/>
    <p:sldId id="351" r:id="rId13"/>
    <p:sldId id="344" r:id="rId14"/>
    <p:sldId id="343" r:id="rId15"/>
    <p:sldId id="349" r:id="rId16"/>
    <p:sldId id="352" r:id="rId17"/>
    <p:sldId id="353" r:id="rId18"/>
    <p:sldId id="361" r:id="rId19"/>
    <p:sldId id="356" r:id="rId20"/>
    <p:sldId id="362" r:id="rId2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94853B-29F4-D090-7F9A-C39920D2087C}" name="Manepalli, Nandini Rahul - (nandini)" initials="" userId="S::nandini@arizona.edu::aaf145d2-4a3a-4cc4-9c54-56ac863c05dd" providerId="AD"/>
  <p188:author id="{2AF31583-6890-7607-921E-7AD0BDFFBEF1}" name="Wehbi, Sawsan - (sawsanwehbi)" initials="W(" userId="S::sawsanwehbi@arizona.edu::846c120f-9ce8-4c48-b00c-b8562316bd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379"/>
    <a:srgbClr val="A7D4EC"/>
    <a:srgbClr val="C7E2F2"/>
    <a:srgbClr val="F5E7D6"/>
    <a:srgbClr val="F7E3E8"/>
    <a:srgbClr val="F2CAE2"/>
    <a:srgbClr val="7BAF00"/>
    <a:srgbClr val="D6D7FF"/>
    <a:srgbClr val="D5FFFF"/>
    <a:srgbClr val="A8D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6"/>
    <p:restoredTop sz="74779"/>
  </p:normalViewPr>
  <p:slideViewPr>
    <p:cSldViewPr snapToGrid="0">
      <p:cViewPr>
        <p:scale>
          <a:sx n="62" d="100"/>
          <a:sy n="62" d="100"/>
        </p:scale>
        <p:origin x="2536" y="608"/>
      </p:cViewPr>
      <p:guideLst>
        <p:guide orient="horz" pos="2160"/>
        <p:guide pos="2880"/>
      </p:guideLst>
    </p:cSldViewPr>
  </p:slideViewPr>
  <p:notesTextViewPr>
    <p:cViewPr>
      <p:scale>
        <a:sx n="70" d="100"/>
        <a:sy n="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60FB0-1FD4-4E58-ACC2-AD423ABBC481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5889F-7F01-4917-8F05-B8BB871E4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3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316153D-99FA-4979-9BE1-6F8DCE518114}" type="datetimeFigureOut">
              <a:rPr lang="en-US"/>
              <a:pPr>
                <a:defRPr/>
              </a:pPr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89E055-FEAA-4BD4-BA8A-D66490A0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90B32-19DF-F6DC-BC52-657708D1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063E4-6168-FBEB-7C2E-AF919608D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C38E6-6E81-E01C-5FD0-BFE0AB170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41439-6EE2-8F87-3F68-7EFE46A7E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FF41E-3E30-B4FD-8576-D393F7E1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811F3-27C9-FD42-B298-2F0707B23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412ED-F4FB-AB35-B143-4F75F0BCA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805AE-C797-C89A-2725-B02438C68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6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4E688-CC9A-18CA-3F57-6F2E74760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F07A3-8894-84D8-59A6-EFFFF0EFB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27E12-F7D4-2143-CCE0-EA439122D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20FF-1B16-CE75-38B7-590F3DB2D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1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55D9-883F-E174-9FBC-A84791C72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FF5B4-EA21-0D71-A833-4E2005748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2F4C5-53BD-16EB-6EE4-AD53EFB3B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32F19-B42A-B3A2-D28C-5902E271C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31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8270C-7304-59A5-B9D4-64BC7B3C1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1A177-1A50-817D-E894-4A7C3C8B5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D8BC8-6747-C892-9481-D02A1C031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1F2AE-CDAE-F983-1F9E-B71FDAD93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4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3F1B7-C3E7-FD35-3D4E-4239AED9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8155C-2D19-E9C2-7518-E2801B133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45271-6468-8E53-1671-ED4A9EBD0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A776-03E5-541E-535F-7976C2CDD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9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34BA5-AC5E-4CB1-476F-CB83DE554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A2B2A1-564A-BEE9-2842-543F43629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94BD2-CF09-D6A9-24F2-0BDD2D68C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FC633-F04D-C450-BF12-73503D808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9DC72-659B-E964-D347-64A1C3F16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1E90F-65D5-238F-9972-3897A5134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BF926-921D-0BD9-3FF4-F2A2EAC53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63B0E-857E-3E8C-A40B-E8CBBFEBC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4FF5-5ED0-D917-022D-DD19A0F27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7B5512-1E7D-CF1B-0EBB-917BB5B94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F7F6D-D893-F737-5B26-69FD68999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D264-6574-F694-77D9-CAA8044BC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4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8FA71-0F3E-B989-02A4-2EF918E39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6EB4E-FED1-5DE0-4C25-E1C82EDFE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5EE62-9507-BD49-ACE5-22BD07F78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9C90C-8814-768F-3AC2-5B75B5582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8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D4F07-8C28-8878-E08F-66DECB002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9BE3F-AB00-3E17-B810-DC1A73CD2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957911-28C5-7A27-8519-C81B95DCF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8468B-499C-4AA8-9137-D6CE62327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3337E-D132-554B-0971-D43022E9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188D1-2C1F-DE4D-09E9-09E2DB576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84660-3571-D79A-97F0-71258A68E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AD561-596D-B57E-92E8-014E40AD0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4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53F12-C0CD-8881-9B32-21C6EFD5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37A037-E8EA-84AD-93B2-9A2CD77D7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736BD5-58C0-46C5-DDA7-0BB047E9E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2B1D-E105-8F1C-D649-620C04588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9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CBC17-B972-2A18-9DBE-C9D27299B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FAB03-AC0F-C022-7DD2-8CE6CF65C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939CB-7D55-8B75-6C0E-6FB248451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845DE-8E67-A281-B1B1-C1AD25426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BF0AC-645C-672A-C513-8B54E7C5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D0B41-5057-4EC2-B081-6B901B511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47197-4CF8-07BC-FD8B-4DE80407E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0EB7D-B273-6A2B-52BD-99AB72161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70B22-10C2-2F45-B14C-3CFBB78A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5EB443-F569-AA09-652E-57B1B7A52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05626-7DE1-261F-B3AA-F6A6534AC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87E7A-E7F7-7DC9-2FA0-A3339FD23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F2BA-3355-46A5-9BF1-20F75A47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AC5F-F1B2-4925-BFBF-835B5DF6D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BB85-57F6-4E14-A23D-1A94EAA7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3AC-65A5-4A22-A818-B0C5084ED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C244-655F-4FDF-B231-A98E8172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F9838-3E24-426B-A23C-F8DCED94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35E-5874-48EE-93B0-8D2F3E5E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C450-19D3-4337-875C-A2CCE6161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4686-98E3-4874-B2E7-E4DA29C45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B6B2-2284-467E-B554-06832EAA8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1FDE-A56A-4F25-80B6-3DA23F78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9CEB5A-51B3-4AB5-A56B-9FE5D718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a_logo_l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49975"/>
            <a:ext cx="742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ZSGC_sunse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461375" y="5867400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asa-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6149975"/>
            <a:ext cx="6635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2494" y="1374775"/>
            <a:ext cx="6959012" cy="2054225"/>
          </a:xfrm>
        </p:spPr>
        <p:txBody>
          <a:bodyPr/>
          <a:lstStyle/>
          <a:p>
            <a:pPr eaLnBrk="1" hangingPunct="1"/>
            <a:r>
              <a:rPr lang="en-US" sz="5400" b="1">
                <a:latin typeface="Calibri" panose="020F0502020204030204" pitchFamily="34" charset="0"/>
                <a:cs typeface="Calibri" panose="020F0502020204030204" pitchFamily="34" charset="0"/>
              </a:rPr>
              <a:t>Metal Usage in Ancient Protein Domains</a:t>
            </a:r>
          </a:p>
        </p:txBody>
      </p:sp>
      <p:pic>
        <p:nvPicPr>
          <p:cNvPr id="2053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907193" y="4876800"/>
            <a:ext cx="1032463" cy="17714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UA logo">
            <a:extLst>
              <a:ext uri="{FF2B5EF4-FFF2-40B4-BE49-F238E27FC236}">
                <a16:creationId xmlns:a16="http://schemas.microsoft.com/office/drawing/2014/main" id="{9468506A-943E-4E10-D303-2A1DA0946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4" y="5049549"/>
            <a:ext cx="1551984" cy="14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F26B0-BD49-1718-C77B-5F093F0298BF}"/>
              </a:ext>
            </a:extLst>
          </p:cNvPr>
          <p:cNvSpPr txBox="1"/>
          <p:nvPr/>
        </p:nvSpPr>
        <p:spPr>
          <a:xfrm>
            <a:off x="1373342" y="3429000"/>
            <a:ext cx="6397317" cy="142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/>
              <a:t>Nandini Manepalli, </a:t>
            </a:r>
            <a:r>
              <a:rPr lang="en-US"/>
              <a:t>Sawsan Wehbi, Joanna Masel</a:t>
            </a:r>
          </a:p>
          <a:p>
            <a:pPr algn="ctr"/>
            <a:endParaRPr lang="en-US"/>
          </a:p>
          <a:p>
            <a:pPr algn="ctr">
              <a:lnSpc>
                <a:spcPct val="150000"/>
              </a:lnSpc>
            </a:pPr>
            <a:r>
              <a:rPr lang="en-US"/>
              <a:t>Arizona NASA Space Grant Student Research Symposium</a:t>
            </a:r>
          </a:p>
          <a:p>
            <a:pPr algn="ctr">
              <a:lnSpc>
                <a:spcPct val="150000"/>
              </a:lnSpc>
            </a:pPr>
            <a:r>
              <a:rPr lang="en-US"/>
              <a:t>April 19,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D2643-24C3-B448-D9BC-5F85A9A3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FF2BA-3355-46A5-9BF1-20F75A47B6B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7EC1FD-A9C7-0A35-C395-18AA5487E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B9EDEF2-9593-354B-D637-0EFC3CD5E4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990600"/>
          </a:xfrm>
        </p:spPr>
        <p:txBody>
          <a:bodyPr/>
          <a:lstStyle/>
          <a:p>
            <a:pPr eaLnBrk="1" hangingPunct="1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Older domains are more likely to bind to iron cations directly, younger domains via heme groups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B738EE-8EAE-9F6E-C558-A93FD0A4E456}"/>
              </a:ext>
            </a:extLst>
          </p:cNvPr>
          <p:cNvGrpSpPr/>
          <p:nvPr/>
        </p:nvGrpSpPr>
        <p:grpSpPr>
          <a:xfrm>
            <a:off x="831573" y="1790682"/>
            <a:ext cx="7467601" cy="4709509"/>
            <a:chOff x="16769248" y="33545981"/>
            <a:chExt cx="15727017" cy="9918383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B17AA80-5516-DABA-84D6-BF2250780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2117"/>
            <a:stretch/>
          </p:blipFill>
          <p:spPr>
            <a:xfrm>
              <a:off x="16769248" y="33545981"/>
              <a:ext cx="15727017" cy="9918383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48ACBB8A-3D6F-59F6-B744-72EB9C534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8220" t="95592" r="77409" b="908"/>
            <a:stretch/>
          </p:blipFill>
          <p:spPr>
            <a:xfrm>
              <a:off x="20252611" y="43037878"/>
              <a:ext cx="702959" cy="362772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649EADF-9EDA-FA5E-7243-E3047218D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9134" t="95621" r="53806" b="820"/>
            <a:stretch/>
          </p:blipFill>
          <p:spPr>
            <a:xfrm>
              <a:off x="24580669" y="43039871"/>
              <a:ext cx="1117126" cy="362772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EBF807DF-C512-F8D3-B37F-D87E8AE886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0136" t="9557" r="9279" b="48674"/>
          <a:stretch/>
        </p:blipFill>
        <p:spPr>
          <a:xfrm>
            <a:off x="6151491" y="1790682"/>
            <a:ext cx="2160936" cy="71927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8CDEB-762D-8AC2-6AD4-B6AEEC02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7AF64F-9386-FD9A-4FF1-E462E44D17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96343"/>
          <a:stretch/>
        </p:blipFill>
        <p:spPr>
          <a:xfrm>
            <a:off x="809353" y="1754331"/>
            <a:ext cx="267298" cy="47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5714B41-EF8D-C21F-13BF-5801025CA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2CEF2B-78BE-871B-3E44-2A8279AE574B}"/>
              </a:ext>
            </a:extLst>
          </p:cNvPr>
          <p:cNvGrpSpPr/>
          <p:nvPr/>
        </p:nvGrpSpPr>
        <p:grpSpPr>
          <a:xfrm>
            <a:off x="1219200" y="1219200"/>
            <a:ext cx="7239000" cy="5638800"/>
            <a:chOff x="304800" y="1098763"/>
            <a:chExt cx="7006911" cy="545801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C3AC89E-ECB4-D017-4880-CE0B76FDE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9072" t="26949" r="30575" b="1"/>
            <a:stretch/>
          </p:blipFill>
          <p:spPr>
            <a:xfrm>
              <a:off x="583401" y="1098763"/>
              <a:ext cx="5360199" cy="545801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BA35D25-26B2-B3E0-D368-D9952BF9B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0136" t="9557" r="9279" b="48674"/>
            <a:stretch/>
          </p:blipFill>
          <p:spPr>
            <a:xfrm>
              <a:off x="4886446" y="1407944"/>
              <a:ext cx="2425265" cy="80725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CFCFA25-C7C6-EBB4-E1FA-06D2ECF9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22794" r="96457" b="26574"/>
            <a:stretch/>
          </p:blipFill>
          <p:spPr>
            <a:xfrm>
              <a:off x="304800" y="1295400"/>
              <a:ext cx="276828" cy="5178104"/>
            </a:xfrm>
            <a:prstGeom prst="rect">
              <a:avLst/>
            </a:prstGeom>
          </p:spPr>
        </p:pic>
      </p:grpSp>
      <p:sp>
        <p:nvSpPr>
          <p:cNvPr id="2050" name="Rectangle 2">
            <a:extLst>
              <a:ext uri="{FF2B5EF4-FFF2-40B4-BE49-F238E27FC236}">
                <a16:creationId xmlns:a16="http://schemas.microsoft.com/office/drawing/2014/main" id="{F9B682AE-E31A-E396-79A8-91D3CFC345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199" y="457200"/>
            <a:ext cx="7467600" cy="990600"/>
          </a:xfrm>
        </p:spPr>
        <p:txBody>
          <a:bodyPr/>
          <a:lstStyle/>
          <a:p>
            <a: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Ancient domains used more manganese, which makes sense in an anaerobic world</a:t>
            </a:r>
            <a:b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3B076-1F26-0835-F3BF-116182827AF1}"/>
              </a:ext>
            </a:extLst>
          </p:cNvPr>
          <p:cNvSpPr/>
          <p:nvPr/>
        </p:nvSpPr>
        <p:spPr>
          <a:xfrm>
            <a:off x="2667000" y="3810000"/>
            <a:ext cx="609600" cy="29619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86C83B-F382-2907-8C04-541B48EE4652}"/>
              </a:ext>
            </a:extLst>
          </p:cNvPr>
          <p:cNvCxnSpPr>
            <a:cxnSpLocks/>
          </p:cNvCxnSpPr>
          <p:nvPr/>
        </p:nvCxnSpPr>
        <p:spPr>
          <a:xfrm flipV="1">
            <a:off x="3276600" y="4114800"/>
            <a:ext cx="66883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3CA63F-E29C-7006-1090-151EA169B4A0}"/>
              </a:ext>
            </a:extLst>
          </p:cNvPr>
          <p:cNvSpPr txBox="1"/>
          <p:nvPr/>
        </p:nvSpPr>
        <p:spPr>
          <a:xfrm>
            <a:off x="3287486" y="2696111"/>
            <a:ext cx="3187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2000"/>
              <a:t>Ancient domains use manganese more often than younger domains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66BBB0-104D-ED24-1324-C538828B5A3C}"/>
              </a:ext>
            </a:extLst>
          </p:cNvPr>
          <p:cNvSpPr/>
          <p:nvPr/>
        </p:nvSpPr>
        <p:spPr>
          <a:xfrm>
            <a:off x="3772828" y="2514600"/>
            <a:ext cx="2674147" cy="1600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433D4-2914-3A8B-A51B-7137DE7A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3201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F192AA-13DA-543E-93E1-4AB75CDA0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324B74C-6346-673F-D80E-F0EFDE7AE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381000"/>
            <a:ext cx="8305799" cy="990600"/>
          </a:xfrm>
        </p:spPr>
        <p:txBody>
          <a:bodyPr/>
          <a:lstStyle/>
          <a:p>
            <a:b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4E4A02-638C-5281-5C2D-FB500863E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53" y="152400"/>
            <a:ext cx="83057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BA10B-A713-9391-198F-0507CB35A82D}"/>
              </a:ext>
            </a:extLst>
          </p:cNvPr>
          <p:cNvSpPr txBox="1"/>
          <p:nvPr/>
        </p:nvSpPr>
        <p:spPr>
          <a:xfrm>
            <a:off x="533400" y="1143000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/>
              <a:t>Using comparative phylogenetic methods to infer the ancestral state of domains that bind multiple metals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A0F806-A922-78D6-E193-E55A5AFF62C1}"/>
              </a:ext>
            </a:extLst>
          </p:cNvPr>
          <p:cNvGrpSpPr/>
          <p:nvPr/>
        </p:nvGrpSpPr>
        <p:grpSpPr>
          <a:xfrm>
            <a:off x="2849446" y="2707209"/>
            <a:ext cx="3263798" cy="2249900"/>
            <a:chOff x="2209802" y="1910437"/>
            <a:chExt cx="4565843" cy="37720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5A256D-011C-0238-98A9-FE2A4C10EF6C}"/>
                </a:ext>
              </a:extLst>
            </p:cNvPr>
            <p:cNvGrpSpPr/>
            <p:nvPr/>
          </p:nvGrpSpPr>
          <p:grpSpPr>
            <a:xfrm>
              <a:off x="2209802" y="2743199"/>
              <a:ext cx="3048000" cy="2136973"/>
              <a:chOff x="6881859" y="4871232"/>
              <a:chExt cx="1165522" cy="91996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183D65F-CD1F-1A7E-55CE-66AFDED582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859" y="5334000"/>
                <a:ext cx="43334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E1FCD95-9C03-E7BB-94F9-6224BC47F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48768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DA14B97-9C29-7876-0E28-56F071853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3340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2EC3D5F-D111-9C13-E772-8E92B1B4A7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5779347"/>
                <a:ext cx="46993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4B205ED-62C1-65B9-4193-7DA7A44BE9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4871232"/>
                <a:ext cx="732181" cy="556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F6CB398-6B88-338B-DD15-5B4058AC89CD}"/>
                </a:ext>
              </a:extLst>
            </p:cNvPr>
            <p:cNvGrpSpPr/>
            <p:nvPr/>
          </p:nvGrpSpPr>
          <p:grpSpPr>
            <a:xfrm>
              <a:off x="3930910" y="4218030"/>
              <a:ext cx="2458377" cy="1464481"/>
              <a:chOff x="6881859" y="4979462"/>
              <a:chExt cx="1362638" cy="81173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564500B-4D33-2DAE-E8D2-529AE972D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859" y="5334000"/>
                <a:ext cx="43334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E80F6BD-D9FC-2475-13D6-7CE126D8E7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4979462"/>
                <a:ext cx="0" cy="35453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A5FF124-3A45-BA63-B354-7E9B8A8F5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3340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B9D6057-2D97-2A53-4005-1EBF68EE44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5779347"/>
                <a:ext cx="92929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248F5D6-8297-A05A-1C23-36D1F44C91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4979462"/>
                <a:ext cx="92929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FD1442-F15F-28A9-6523-B25A4093C4C0}"/>
                </a:ext>
              </a:extLst>
            </p:cNvPr>
            <p:cNvGrpSpPr/>
            <p:nvPr/>
          </p:nvGrpSpPr>
          <p:grpSpPr>
            <a:xfrm>
              <a:off x="4571999" y="1910437"/>
              <a:ext cx="2203646" cy="1413322"/>
              <a:chOff x="6881859" y="4871232"/>
              <a:chExt cx="1221445" cy="78338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05B4051-6B9A-A8B3-8801-B0B09BD3F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859" y="5334000"/>
                <a:ext cx="43334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888B0E8-C814-99D2-CA6E-EFEBF97A59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48768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2593EFE-5A2D-E827-11F8-CA149D581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334000"/>
                <a:ext cx="0" cy="32061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188592C-3109-8635-0DF2-608DEDE1B1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5654613"/>
                <a:ext cx="5334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B10770D-CE1B-9924-8E7D-4B3C75576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4871232"/>
                <a:ext cx="788104" cy="556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2A19D7CB-A258-8A0C-B1E8-90092B232B68}"/>
              </a:ext>
            </a:extLst>
          </p:cNvPr>
          <p:cNvSpPr/>
          <p:nvPr/>
        </p:nvSpPr>
        <p:spPr>
          <a:xfrm>
            <a:off x="5516446" y="2407202"/>
            <a:ext cx="743724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711DECA-D720-F780-0217-2CA2ED459F17}"/>
              </a:ext>
            </a:extLst>
          </p:cNvPr>
          <p:cNvSpPr/>
          <p:nvPr/>
        </p:nvSpPr>
        <p:spPr>
          <a:xfrm>
            <a:off x="3353779" y="3599091"/>
            <a:ext cx="571467" cy="4919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8F520D-F7D2-A962-BA9C-CB53CE7E1AE3}"/>
              </a:ext>
            </a:extLst>
          </p:cNvPr>
          <p:cNvSpPr/>
          <p:nvPr/>
        </p:nvSpPr>
        <p:spPr>
          <a:xfrm>
            <a:off x="5534873" y="3179708"/>
            <a:ext cx="743724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0BC8EC-E863-918A-7BDE-D16597F5AEAF}"/>
              </a:ext>
            </a:extLst>
          </p:cNvPr>
          <p:cNvSpPr/>
          <p:nvPr/>
        </p:nvSpPr>
        <p:spPr>
          <a:xfrm>
            <a:off x="5534873" y="4656420"/>
            <a:ext cx="743724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CA3B907-88D4-512D-09BF-E164A85DC572}"/>
              </a:ext>
            </a:extLst>
          </p:cNvPr>
          <p:cNvSpPr/>
          <p:nvPr/>
        </p:nvSpPr>
        <p:spPr>
          <a:xfrm>
            <a:off x="5592646" y="3838138"/>
            <a:ext cx="743724" cy="601380"/>
          </a:xfrm>
          <a:prstGeom prst="ellipse">
            <a:avLst/>
          </a:prstGeom>
          <a:solidFill>
            <a:srgbClr val="A7D4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Zn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C1E9EA-0CEE-7322-3C99-0B5AA112A067}"/>
              </a:ext>
            </a:extLst>
          </p:cNvPr>
          <p:cNvCxnSpPr>
            <a:cxnSpLocks/>
          </p:cNvCxnSpPr>
          <p:nvPr/>
        </p:nvCxnSpPr>
        <p:spPr>
          <a:xfrm flipV="1">
            <a:off x="2918113" y="4083602"/>
            <a:ext cx="464733" cy="36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A5EE98D-5D9B-D709-B3AE-F337B86B2218}"/>
              </a:ext>
            </a:extLst>
          </p:cNvPr>
          <p:cNvSpPr txBox="1"/>
          <p:nvPr/>
        </p:nvSpPr>
        <p:spPr>
          <a:xfrm>
            <a:off x="990600" y="4504071"/>
            <a:ext cx="2697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800"/>
              <a:t>What metal did this domain bind first?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5111766-230D-8661-3E02-0740800E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1338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C25C8A-47B8-CB86-35C6-7F9A4CF92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3A1ADE3-7F3E-2F38-F6D6-0167125E54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381000"/>
            <a:ext cx="8305799" cy="990600"/>
          </a:xfrm>
        </p:spPr>
        <p:txBody>
          <a:bodyPr/>
          <a:lstStyle/>
          <a:p>
            <a:b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F0FB4D8-727D-82ED-A604-4EE377FF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53" y="152400"/>
            <a:ext cx="83057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AE893-2A4C-1F04-85D2-900DCC9D1D42}"/>
              </a:ext>
            </a:extLst>
          </p:cNvPr>
          <p:cNvSpPr txBox="1"/>
          <p:nvPr/>
        </p:nvSpPr>
        <p:spPr>
          <a:xfrm>
            <a:off x="533400" y="1143000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/>
              <a:t>Using comparative phylogenetic methods to infer the ancestral state of domains that bind multiple metals</a:t>
            </a:r>
          </a:p>
        </p:txBody>
      </p: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10CB41CC-CDCD-4B75-859C-B45CFC854A1C}"/>
              </a:ext>
            </a:extLst>
          </p:cNvPr>
          <p:cNvGrpSpPr/>
          <p:nvPr/>
        </p:nvGrpSpPr>
        <p:grpSpPr>
          <a:xfrm>
            <a:off x="2849446" y="2707209"/>
            <a:ext cx="3263798" cy="2249900"/>
            <a:chOff x="2209802" y="1910437"/>
            <a:chExt cx="4565843" cy="3772074"/>
          </a:xfrm>
        </p:grpSpPr>
        <p:grpSp>
          <p:nvGrpSpPr>
            <p:cNvPr id="2052" name="Group 2051">
              <a:extLst>
                <a:ext uri="{FF2B5EF4-FFF2-40B4-BE49-F238E27FC236}">
                  <a16:creationId xmlns:a16="http://schemas.microsoft.com/office/drawing/2014/main" id="{5A0994A2-B2EF-C260-7509-DCDAE4945CCD}"/>
                </a:ext>
              </a:extLst>
            </p:cNvPr>
            <p:cNvGrpSpPr/>
            <p:nvPr/>
          </p:nvGrpSpPr>
          <p:grpSpPr>
            <a:xfrm>
              <a:off x="2209802" y="2743199"/>
              <a:ext cx="3048000" cy="2136973"/>
              <a:chOff x="6881859" y="4871232"/>
              <a:chExt cx="1165522" cy="919968"/>
            </a:xfrm>
          </p:grpSpPr>
          <p:cxnSp>
            <p:nvCxnSpPr>
              <p:cNvPr id="2065" name="Straight Connector 2064">
                <a:extLst>
                  <a:ext uri="{FF2B5EF4-FFF2-40B4-BE49-F238E27FC236}">
                    <a16:creationId xmlns:a16="http://schemas.microsoft.com/office/drawing/2014/main" id="{F63D8072-C1E3-155D-A31A-3471A9C47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859" y="5334000"/>
                <a:ext cx="43334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6" name="Straight Connector 2065">
                <a:extLst>
                  <a:ext uri="{FF2B5EF4-FFF2-40B4-BE49-F238E27FC236}">
                    <a16:creationId xmlns:a16="http://schemas.microsoft.com/office/drawing/2014/main" id="{C0DA44A6-5C94-E1BC-C616-EECEB97D3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48768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7" name="Straight Connector 2066">
                <a:extLst>
                  <a:ext uri="{FF2B5EF4-FFF2-40B4-BE49-F238E27FC236}">
                    <a16:creationId xmlns:a16="http://schemas.microsoft.com/office/drawing/2014/main" id="{DA19F57B-486E-F0A0-AF16-7C9C643E4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3340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8" name="Straight Connector 2067">
                <a:extLst>
                  <a:ext uri="{FF2B5EF4-FFF2-40B4-BE49-F238E27FC236}">
                    <a16:creationId xmlns:a16="http://schemas.microsoft.com/office/drawing/2014/main" id="{BC890474-FA1A-030C-A571-8FF46953FE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5779347"/>
                <a:ext cx="46993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9" name="Straight Connector 2068">
                <a:extLst>
                  <a:ext uri="{FF2B5EF4-FFF2-40B4-BE49-F238E27FC236}">
                    <a16:creationId xmlns:a16="http://schemas.microsoft.com/office/drawing/2014/main" id="{0DB2FCDB-FFCD-567A-EB8A-FC621CD35F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4871232"/>
                <a:ext cx="732181" cy="556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3" name="Group 2052">
              <a:extLst>
                <a:ext uri="{FF2B5EF4-FFF2-40B4-BE49-F238E27FC236}">
                  <a16:creationId xmlns:a16="http://schemas.microsoft.com/office/drawing/2014/main" id="{03C2CA6E-8DAF-4C5D-699F-0FB42719FF8D}"/>
                </a:ext>
              </a:extLst>
            </p:cNvPr>
            <p:cNvGrpSpPr/>
            <p:nvPr/>
          </p:nvGrpSpPr>
          <p:grpSpPr>
            <a:xfrm>
              <a:off x="3930910" y="4218030"/>
              <a:ext cx="2458377" cy="1464481"/>
              <a:chOff x="6881859" y="4979462"/>
              <a:chExt cx="1362638" cy="811738"/>
            </a:xfrm>
          </p:grpSpPr>
          <p:cxnSp>
            <p:nvCxnSpPr>
              <p:cNvPr id="2060" name="Straight Connector 2059">
                <a:extLst>
                  <a:ext uri="{FF2B5EF4-FFF2-40B4-BE49-F238E27FC236}">
                    <a16:creationId xmlns:a16="http://schemas.microsoft.com/office/drawing/2014/main" id="{E07EC5C5-9F98-4E80-7BCB-D34A09C15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859" y="5334000"/>
                <a:ext cx="43334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1" name="Straight Connector 2060">
                <a:extLst>
                  <a:ext uri="{FF2B5EF4-FFF2-40B4-BE49-F238E27FC236}">
                    <a16:creationId xmlns:a16="http://schemas.microsoft.com/office/drawing/2014/main" id="{12B56998-76CA-30A5-F8EB-36DB226DC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4979462"/>
                <a:ext cx="0" cy="35453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2" name="Straight Connector 2061">
                <a:extLst>
                  <a:ext uri="{FF2B5EF4-FFF2-40B4-BE49-F238E27FC236}">
                    <a16:creationId xmlns:a16="http://schemas.microsoft.com/office/drawing/2014/main" id="{067EC319-5E08-D4D5-CE7E-BD33B619B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3340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3" name="Straight Connector 2062">
                <a:extLst>
                  <a:ext uri="{FF2B5EF4-FFF2-40B4-BE49-F238E27FC236}">
                    <a16:creationId xmlns:a16="http://schemas.microsoft.com/office/drawing/2014/main" id="{DD5C1FBD-2DBF-B32A-EAA2-CA1D878E14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5779347"/>
                <a:ext cx="92929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4" name="Straight Connector 2063">
                <a:extLst>
                  <a:ext uri="{FF2B5EF4-FFF2-40B4-BE49-F238E27FC236}">
                    <a16:creationId xmlns:a16="http://schemas.microsoft.com/office/drawing/2014/main" id="{5A408533-CDF9-C819-478A-F41679848B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4979462"/>
                <a:ext cx="92929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4" name="Group 2053">
              <a:extLst>
                <a:ext uri="{FF2B5EF4-FFF2-40B4-BE49-F238E27FC236}">
                  <a16:creationId xmlns:a16="http://schemas.microsoft.com/office/drawing/2014/main" id="{33F9C3DB-C301-714E-FB2F-A5BFF1A72F25}"/>
                </a:ext>
              </a:extLst>
            </p:cNvPr>
            <p:cNvGrpSpPr/>
            <p:nvPr/>
          </p:nvGrpSpPr>
          <p:grpSpPr>
            <a:xfrm>
              <a:off x="4571999" y="1910437"/>
              <a:ext cx="2203646" cy="1413322"/>
              <a:chOff x="6881859" y="4871232"/>
              <a:chExt cx="1221445" cy="783381"/>
            </a:xfrm>
          </p:grpSpPr>
          <p:cxnSp>
            <p:nvCxnSpPr>
              <p:cNvPr id="2055" name="Straight Connector 2054">
                <a:extLst>
                  <a:ext uri="{FF2B5EF4-FFF2-40B4-BE49-F238E27FC236}">
                    <a16:creationId xmlns:a16="http://schemas.microsoft.com/office/drawing/2014/main" id="{479D8715-FBEC-CBE7-7D98-B58EBB0C11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859" y="5334000"/>
                <a:ext cx="43334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6" name="Straight Connector 2055">
                <a:extLst>
                  <a:ext uri="{FF2B5EF4-FFF2-40B4-BE49-F238E27FC236}">
                    <a16:creationId xmlns:a16="http://schemas.microsoft.com/office/drawing/2014/main" id="{3244D2F0-478F-02C8-773E-1A179E6151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48768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7" name="Straight Connector 2056">
                <a:extLst>
                  <a:ext uri="{FF2B5EF4-FFF2-40B4-BE49-F238E27FC236}">
                    <a16:creationId xmlns:a16="http://schemas.microsoft.com/office/drawing/2014/main" id="{47BAFEE6-7894-F3E3-F63A-24B256DD7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334000"/>
                <a:ext cx="0" cy="32061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8" name="Straight Connector 2057">
                <a:extLst>
                  <a:ext uri="{FF2B5EF4-FFF2-40B4-BE49-F238E27FC236}">
                    <a16:creationId xmlns:a16="http://schemas.microsoft.com/office/drawing/2014/main" id="{346B3968-187D-7BA0-740E-D5225269A5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5654613"/>
                <a:ext cx="5334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>
                <a:extLst>
                  <a:ext uri="{FF2B5EF4-FFF2-40B4-BE49-F238E27FC236}">
                    <a16:creationId xmlns:a16="http://schemas.microsoft.com/office/drawing/2014/main" id="{C80ABD8B-8EFA-7EB9-BA40-B287BEED90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4871232"/>
                <a:ext cx="788104" cy="556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70" name="Oval 2069">
            <a:extLst>
              <a:ext uri="{FF2B5EF4-FFF2-40B4-BE49-F238E27FC236}">
                <a16:creationId xmlns:a16="http://schemas.microsoft.com/office/drawing/2014/main" id="{EA4D59BE-10D6-F7B2-FB6D-7FFFCA5CD7A9}"/>
              </a:ext>
            </a:extLst>
          </p:cNvPr>
          <p:cNvSpPr/>
          <p:nvPr/>
        </p:nvSpPr>
        <p:spPr>
          <a:xfrm>
            <a:off x="5516446" y="2407202"/>
            <a:ext cx="743724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</a:t>
            </a:r>
          </a:p>
        </p:txBody>
      </p:sp>
      <p:sp>
        <p:nvSpPr>
          <p:cNvPr id="2072" name="Oval 2071">
            <a:extLst>
              <a:ext uri="{FF2B5EF4-FFF2-40B4-BE49-F238E27FC236}">
                <a16:creationId xmlns:a16="http://schemas.microsoft.com/office/drawing/2014/main" id="{82099855-ADFB-2AF6-D61C-7ED755AB6D5F}"/>
              </a:ext>
            </a:extLst>
          </p:cNvPr>
          <p:cNvSpPr/>
          <p:nvPr/>
        </p:nvSpPr>
        <p:spPr>
          <a:xfrm>
            <a:off x="5534873" y="3179708"/>
            <a:ext cx="743724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</a:t>
            </a:r>
          </a:p>
        </p:txBody>
      </p:sp>
      <p:sp>
        <p:nvSpPr>
          <p:cNvPr id="2073" name="Oval 2072">
            <a:extLst>
              <a:ext uri="{FF2B5EF4-FFF2-40B4-BE49-F238E27FC236}">
                <a16:creationId xmlns:a16="http://schemas.microsoft.com/office/drawing/2014/main" id="{72C1E07D-CEFF-65CB-FE5E-38C031EC3200}"/>
              </a:ext>
            </a:extLst>
          </p:cNvPr>
          <p:cNvSpPr/>
          <p:nvPr/>
        </p:nvSpPr>
        <p:spPr>
          <a:xfrm>
            <a:off x="5534873" y="4656420"/>
            <a:ext cx="743724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</a:t>
            </a:r>
          </a:p>
        </p:txBody>
      </p:sp>
      <p:sp>
        <p:nvSpPr>
          <p:cNvPr id="2074" name="Oval 2073">
            <a:extLst>
              <a:ext uri="{FF2B5EF4-FFF2-40B4-BE49-F238E27FC236}">
                <a16:creationId xmlns:a16="http://schemas.microsoft.com/office/drawing/2014/main" id="{5BED1AAA-A60E-E75B-6A4C-8752E0CB2744}"/>
              </a:ext>
            </a:extLst>
          </p:cNvPr>
          <p:cNvSpPr/>
          <p:nvPr/>
        </p:nvSpPr>
        <p:spPr>
          <a:xfrm>
            <a:off x="5592646" y="3838138"/>
            <a:ext cx="743724" cy="601380"/>
          </a:xfrm>
          <a:prstGeom prst="ellipse">
            <a:avLst/>
          </a:prstGeom>
          <a:solidFill>
            <a:srgbClr val="A7D4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Zn</a:t>
            </a:r>
          </a:p>
        </p:txBody>
      </p:sp>
      <p:cxnSp>
        <p:nvCxnSpPr>
          <p:cNvPr id="2077" name="Straight Arrow Connector 2076">
            <a:extLst>
              <a:ext uri="{FF2B5EF4-FFF2-40B4-BE49-F238E27FC236}">
                <a16:creationId xmlns:a16="http://schemas.microsoft.com/office/drawing/2014/main" id="{8E84DDF6-3CCC-B469-B7C4-B586144037C6}"/>
              </a:ext>
            </a:extLst>
          </p:cNvPr>
          <p:cNvCxnSpPr>
            <a:cxnSpLocks/>
          </p:cNvCxnSpPr>
          <p:nvPr/>
        </p:nvCxnSpPr>
        <p:spPr>
          <a:xfrm flipV="1">
            <a:off x="2849129" y="4114800"/>
            <a:ext cx="464733" cy="36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8" name="TextBox 2077">
            <a:extLst>
              <a:ext uri="{FF2B5EF4-FFF2-40B4-BE49-F238E27FC236}">
                <a16:creationId xmlns:a16="http://schemas.microsoft.com/office/drawing/2014/main" id="{A495A5FC-4A5F-0BBA-EEAF-DF26313F7105}"/>
              </a:ext>
            </a:extLst>
          </p:cNvPr>
          <p:cNvSpPr txBox="1"/>
          <p:nvPr/>
        </p:nvSpPr>
        <p:spPr>
          <a:xfrm>
            <a:off x="921616" y="4535269"/>
            <a:ext cx="2697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800"/>
              <a:t>Thi</a:t>
            </a:r>
            <a:r>
              <a:rPr lang="en-US"/>
              <a:t>s domain </a:t>
            </a:r>
            <a:r>
              <a:rPr lang="en-US" sz="1800"/>
              <a:t>likely bound to Iron first!</a:t>
            </a:r>
          </a:p>
        </p:txBody>
      </p:sp>
      <p:sp>
        <p:nvSpPr>
          <p:cNvPr id="2079" name="Oval 2078">
            <a:extLst>
              <a:ext uri="{FF2B5EF4-FFF2-40B4-BE49-F238E27FC236}">
                <a16:creationId xmlns:a16="http://schemas.microsoft.com/office/drawing/2014/main" id="{BE3D0012-5B35-934F-18DD-6CBCA9B31FEE}"/>
              </a:ext>
            </a:extLst>
          </p:cNvPr>
          <p:cNvSpPr/>
          <p:nvPr/>
        </p:nvSpPr>
        <p:spPr>
          <a:xfrm>
            <a:off x="3313861" y="3476292"/>
            <a:ext cx="648539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80" name="Triangle 2079">
            <a:extLst>
              <a:ext uri="{FF2B5EF4-FFF2-40B4-BE49-F238E27FC236}">
                <a16:creationId xmlns:a16="http://schemas.microsoft.com/office/drawing/2014/main" id="{6404BCE4-C33E-8EE0-1291-BEAB1032023D}"/>
              </a:ext>
            </a:extLst>
          </p:cNvPr>
          <p:cNvSpPr/>
          <p:nvPr/>
        </p:nvSpPr>
        <p:spPr>
          <a:xfrm rot="13032712">
            <a:off x="3622446" y="3527689"/>
            <a:ext cx="242566" cy="308171"/>
          </a:xfrm>
          <a:prstGeom prst="triangle">
            <a:avLst>
              <a:gd name="adj" fmla="val 57164"/>
            </a:avLst>
          </a:prstGeom>
          <a:solidFill>
            <a:srgbClr val="A7D4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590FB-DF7D-77F7-7C96-32F3DCDE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2974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F89F5A9-A52E-DA4E-A0DB-D53803E6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653B881-FA94-B709-CD26-A235475938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381000"/>
            <a:ext cx="8305799" cy="990600"/>
          </a:xfrm>
        </p:spPr>
        <p:txBody>
          <a:bodyPr/>
          <a:lstStyle/>
          <a:p>
            <a:b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4A46476-0681-B33C-03FC-8FB0D37D2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53" y="152400"/>
            <a:ext cx="83057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89DE6-4245-4BB3-A38D-3DD948BFE2B0}"/>
              </a:ext>
            </a:extLst>
          </p:cNvPr>
          <p:cNvSpPr txBox="1"/>
          <p:nvPr/>
        </p:nvSpPr>
        <p:spPr>
          <a:xfrm>
            <a:off x="533400" y="1143000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Using comparative phylogenetic methods to infer the ancestral state of domains that bind multiple metals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D9A3CF-A3F3-CEDC-92AF-36DE32876C16}"/>
              </a:ext>
            </a:extLst>
          </p:cNvPr>
          <p:cNvSpPr txBox="1"/>
          <p:nvPr/>
        </p:nvSpPr>
        <p:spPr>
          <a:xfrm>
            <a:off x="533400" y="5428233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Currently reconstructing trees for domains; new trees will be used for ancestral state reconstruction</a:t>
            </a:r>
          </a:p>
        </p:txBody>
      </p: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F7E7ADA5-A6D3-5BAA-EAE9-5CAB3A3D0866}"/>
              </a:ext>
            </a:extLst>
          </p:cNvPr>
          <p:cNvGrpSpPr/>
          <p:nvPr/>
        </p:nvGrpSpPr>
        <p:grpSpPr>
          <a:xfrm>
            <a:off x="2849446" y="2707209"/>
            <a:ext cx="3263798" cy="2249900"/>
            <a:chOff x="2209802" y="1910437"/>
            <a:chExt cx="4565843" cy="3772074"/>
          </a:xfrm>
        </p:grpSpPr>
        <p:grpSp>
          <p:nvGrpSpPr>
            <p:cNvPr id="2054" name="Group 2053">
              <a:extLst>
                <a:ext uri="{FF2B5EF4-FFF2-40B4-BE49-F238E27FC236}">
                  <a16:creationId xmlns:a16="http://schemas.microsoft.com/office/drawing/2014/main" id="{FCFBD4AD-502B-0290-EB21-CDAC58DF39A9}"/>
                </a:ext>
              </a:extLst>
            </p:cNvPr>
            <p:cNvGrpSpPr/>
            <p:nvPr/>
          </p:nvGrpSpPr>
          <p:grpSpPr>
            <a:xfrm>
              <a:off x="2209802" y="2743199"/>
              <a:ext cx="3048000" cy="2136973"/>
              <a:chOff x="6881859" y="4871232"/>
              <a:chExt cx="1165522" cy="919968"/>
            </a:xfrm>
          </p:grpSpPr>
          <p:cxnSp>
            <p:nvCxnSpPr>
              <p:cNvPr id="2067" name="Straight Connector 2066">
                <a:extLst>
                  <a:ext uri="{FF2B5EF4-FFF2-40B4-BE49-F238E27FC236}">
                    <a16:creationId xmlns:a16="http://schemas.microsoft.com/office/drawing/2014/main" id="{85EB9330-6C83-28E3-6366-67552647BF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859" y="5334000"/>
                <a:ext cx="43334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8" name="Straight Connector 2067">
                <a:extLst>
                  <a:ext uri="{FF2B5EF4-FFF2-40B4-BE49-F238E27FC236}">
                    <a16:creationId xmlns:a16="http://schemas.microsoft.com/office/drawing/2014/main" id="{16CE98B6-1EF8-7ECD-00AC-583E9C2E8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48768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9" name="Straight Connector 2068">
                <a:extLst>
                  <a:ext uri="{FF2B5EF4-FFF2-40B4-BE49-F238E27FC236}">
                    <a16:creationId xmlns:a16="http://schemas.microsoft.com/office/drawing/2014/main" id="{974897C3-5DAF-39C7-1F4B-F145C75556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3340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0" name="Straight Connector 2069">
                <a:extLst>
                  <a:ext uri="{FF2B5EF4-FFF2-40B4-BE49-F238E27FC236}">
                    <a16:creationId xmlns:a16="http://schemas.microsoft.com/office/drawing/2014/main" id="{B21F0AD1-AE8D-E614-FB73-6200BDC6C4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5779347"/>
                <a:ext cx="46993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1" name="Straight Connector 2070">
                <a:extLst>
                  <a:ext uri="{FF2B5EF4-FFF2-40B4-BE49-F238E27FC236}">
                    <a16:creationId xmlns:a16="http://schemas.microsoft.com/office/drawing/2014/main" id="{CA5A6831-9882-74C7-1846-C57F8F23DA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4871232"/>
                <a:ext cx="732181" cy="556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5" name="Group 2054">
              <a:extLst>
                <a:ext uri="{FF2B5EF4-FFF2-40B4-BE49-F238E27FC236}">
                  <a16:creationId xmlns:a16="http://schemas.microsoft.com/office/drawing/2014/main" id="{27B290F4-0E4F-A41D-F1CE-146D82411157}"/>
                </a:ext>
              </a:extLst>
            </p:cNvPr>
            <p:cNvGrpSpPr/>
            <p:nvPr/>
          </p:nvGrpSpPr>
          <p:grpSpPr>
            <a:xfrm>
              <a:off x="3930910" y="4218030"/>
              <a:ext cx="2458377" cy="1464481"/>
              <a:chOff x="6881859" y="4979462"/>
              <a:chExt cx="1362638" cy="811738"/>
            </a:xfrm>
          </p:grpSpPr>
          <p:cxnSp>
            <p:nvCxnSpPr>
              <p:cNvPr id="2062" name="Straight Connector 2061">
                <a:extLst>
                  <a:ext uri="{FF2B5EF4-FFF2-40B4-BE49-F238E27FC236}">
                    <a16:creationId xmlns:a16="http://schemas.microsoft.com/office/drawing/2014/main" id="{45DAA232-047D-7B82-1718-BA61EA00B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859" y="5334000"/>
                <a:ext cx="43334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3" name="Straight Connector 2062">
                <a:extLst>
                  <a:ext uri="{FF2B5EF4-FFF2-40B4-BE49-F238E27FC236}">
                    <a16:creationId xmlns:a16="http://schemas.microsoft.com/office/drawing/2014/main" id="{26120510-99E9-A370-AB15-06F36B001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4979462"/>
                <a:ext cx="0" cy="35453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4" name="Straight Connector 2063">
                <a:extLst>
                  <a:ext uri="{FF2B5EF4-FFF2-40B4-BE49-F238E27FC236}">
                    <a16:creationId xmlns:a16="http://schemas.microsoft.com/office/drawing/2014/main" id="{E97A895B-78E3-AFB2-47F0-D9E249E558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3340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5" name="Straight Connector 2064">
                <a:extLst>
                  <a:ext uri="{FF2B5EF4-FFF2-40B4-BE49-F238E27FC236}">
                    <a16:creationId xmlns:a16="http://schemas.microsoft.com/office/drawing/2014/main" id="{DA01C82F-D4D8-0054-030A-BB1197A4E8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5779347"/>
                <a:ext cx="92929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6" name="Straight Connector 2065">
                <a:extLst>
                  <a:ext uri="{FF2B5EF4-FFF2-40B4-BE49-F238E27FC236}">
                    <a16:creationId xmlns:a16="http://schemas.microsoft.com/office/drawing/2014/main" id="{A243403A-946F-979E-6524-31013B6AB6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4979462"/>
                <a:ext cx="92929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6" name="Group 2055">
              <a:extLst>
                <a:ext uri="{FF2B5EF4-FFF2-40B4-BE49-F238E27FC236}">
                  <a16:creationId xmlns:a16="http://schemas.microsoft.com/office/drawing/2014/main" id="{BA1C4FDD-ED8A-2CEA-994F-40EB9C7132E5}"/>
                </a:ext>
              </a:extLst>
            </p:cNvPr>
            <p:cNvGrpSpPr/>
            <p:nvPr/>
          </p:nvGrpSpPr>
          <p:grpSpPr>
            <a:xfrm>
              <a:off x="4571999" y="1910437"/>
              <a:ext cx="2203646" cy="1413322"/>
              <a:chOff x="6881859" y="4871232"/>
              <a:chExt cx="1221445" cy="783381"/>
            </a:xfrm>
          </p:grpSpPr>
          <p:cxnSp>
            <p:nvCxnSpPr>
              <p:cNvPr id="2057" name="Straight Connector 2056">
                <a:extLst>
                  <a:ext uri="{FF2B5EF4-FFF2-40B4-BE49-F238E27FC236}">
                    <a16:creationId xmlns:a16="http://schemas.microsoft.com/office/drawing/2014/main" id="{98B9DE3F-C8F8-0059-F91C-51B37F410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859" y="5334000"/>
                <a:ext cx="43334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8" name="Straight Connector 2057">
                <a:extLst>
                  <a:ext uri="{FF2B5EF4-FFF2-40B4-BE49-F238E27FC236}">
                    <a16:creationId xmlns:a16="http://schemas.microsoft.com/office/drawing/2014/main" id="{5C44C1D0-FC02-9EB4-6DD5-6AFC2F28F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4876800"/>
                <a:ext cx="0" cy="457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>
                <a:extLst>
                  <a:ext uri="{FF2B5EF4-FFF2-40B4-BE49-F238E27FC236}">
                    <a16:creationId xmlns:a16="http://schemas.microsoft.com/office/drawing/2014/main" id="{8EFB0585-F1B7-C19C-6757-0744872A2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334000"/>
                <a:ext cx="0" cy="32061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0" name="Straight Connector 2059">
                <a:extLst>
                  <a:ext uri="{FF2B5EF4-FFF2-40B4-BE49-F238E27FC236}">
                    <a16:creationId xmlns:a16="http://schemas.microsoft.com/office/drawing/2014/main" id="{2EDD60FD-6BBC-24EF-ACE8-07A77B8780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5654613"/>
                <a:ext cx="5334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1" name="Straight Connector 2060">
                <a:extLst>
                  <a:ext uri="{FF2B5EF4-FFF2-40B4-BE49-F238E27FC236}">
                    <a16:creationId xmlns:a16="http://schemas.microsoft.com/office/drawing/2014/main" id="{2D6788C7-B29F-8DFA-2787-B8D23009E7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5200" y="4871232"/>
                <a:ext cx="788104" cy="556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72" name="Oval 2071">
            <a:extLst>
              <a:ext uri="{FF2B5EF4-FFF2-40B4-BE49-F238E27FC236}">
                <a16:creationId xmlns:a16="http://schemas.microsoft.com/office/drawing/2014/main" id="{64F89010-BDEC-374B-68FC-F7DCC0F2DEC1}"/>
              </a:ext>
            </a:extLst>
          </p:cNvPr>
          <p:cNvSpPr/>
          <p:nvPr/>
        </p:nvSpPr>
        <p:spPr>
          <a:xfrm>
            <a:off x="5516446" y="2407202"/>
            <a:ext cx="743724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</a:t>
            </a:r>
          </a:p>
        </p:txBody>
      </p:sp>
      <p:sp>
        <p:nvSpPr>
          <p:cNvPr id="2073" name="Oval 2072">
            <a:extLst>
              <a:ext uri="{FF2B5EF4-FFF2-40B4-BE49-F238E27FC236}">
                <a16:creationId xmlns:a16="http://schemas.microsoft.com/office/drawing/2014/main" id="{6D073111-6CAC-A4DF-10B6-BA753D6FA993}"/>
              </a:ext>
            </a:extLst>
          </p:cNvPr>
          <p:cNvSpPr/>
          <p:nvPr/>
        </p:nvSpPr>
        <p:spPr>
          <a:xfrm>
            <a:off x="5534873" y="3179708"/>
            <a:ext cx="743724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</a:t>
            </a:r>
          </a:p>
        </p:txBody>
      </p:sp>
      <p:sp>
        <p:nvSpPr>
          <p:cNvPr id="2074" name="Oval 2073">
            <a:extLst>
              <a:ext uri="{FF2B5EF4-FFF2-40B4-BE49-F238E27FC236}">
                <a16:creationId xmlns:a16="http://schemas.microsoft.com/office/drawing/2014/main" id="{2D80A6FD-065D-5F27-C92B-35133EE992A2}"/>
              </a:ext>
            </a:extLst>
          </p:cNvPr>
          <p:cNvSpPr/>
          <p:nvPr/>
        </p:nvSpPr>
        <p:spPr>
          <a:xfrm>
            <a:off x="5534873" y="4656420"/>
            <a:ext cx="743724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</a:t>
            </a:r>
          </a:p>
        </p:txBody>
      </p:sp>
      <p:sp>
        <p:nvSpPr>
          <p:cNvPr id="2075" name="Oval 2074">
            <a:extLst>
              <a:ext uri="{FF2B5EF4-FFF2-40B4-BE49-F238E27FC236}">
                <a16:creationId xmlns:a16="http://schemas.microsoft.com/office/drawing/2014/main" id="{019A7B7C-4AB4-708F-D9E4-DC3AFD16B6B1}"/>
              </a:ext>
            </a:extLst>
          </p:cNvPr>
          <p:cNvSpPr/>
          <p:nvPr/>
        </p:nvSpPr>
        <p:spPr>
          <a:xfrm>
            <a:off x="5592646" y="3838138"/>
            <a:ext cx="743724" cy="601380"/>
          </a:xfrm>
          <a:prstGeom prst="ellipse">
            <a:avLst/>
          </a:prstGeom>
          <a:solidFill>
            <a:srgbClr val="A7D4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Zn</a:t>
            </a:r>
          </a:p>
        </p:txBody>
      </p:sp>
      <p:cxnSp>
        <p:nvCxnSpPr>
          <p:cNvPr id="2076" name="Straight Arrow Connector 2075">
            <a:extLst>
              <a:ext uri="{FF2B5EF4-FFF2-40B4-BE49-F238E27FC236}">
                <a16:creationId xmlns:a16="http://schemas.microsoft.com/office/drawing/2014/main" id="{DEB827FA-44BC-7113-E119-16552DE78556}"/>
              </a:ext>
            </a:extLst>
          </p:cNvPr>
          <p:cNvCxnSpPr>
            <a:cxnSpLocks/>
          </p:cNvCxnSpPr>
          <p:nvPr/>
        </p:nvCxnSpPr>
        <p:spPr>
          <a:xfrm flipV="1">
            <a:off x="2849129" y="4114800"/>
            <a:ext cx="464733" cy="36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7" name="TextBox 2076">
            <a:extLst>
              <a:ext uri="{FF2B5EF4-FFF2-40B4-BE49-F238E27FC236}">
                <a16:creationId xmlns:a16="http://schemas.microsoft.com/office/drawing/2014/main" id="{7F802CEF-EA8C-4116-7E7A-D8CED2C21118}"/>
              </a:ext>
            </a:extLst>
          </p:cNvPr>
          <p:cNvSpPr txBox="1"/>
          <p:nvPr/>
        </p:nvSpPr>
        <p:spPr>
          <a:xfrm>
            <a:off x="921616" y="4535269"/>
            <a:ext cx="2697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800"/>
              <a:t>This domain likely bound to Iron first!</a:t>
            </a:r>
          </a:p>
        </p:txBody>
      </p:sp>
      <p:sp>
        <p:nvSpPr>
          <p:cNvPr id="2078" name="Oval 2077">
            <a:extLst>
              <a:ext uri="{FF2B5EF4-FFF2-40B4-BE49-F238E27FC236}">
                <a16:creationId xmlns:a16="http://schemas.microsoft.com/office/drawing/2014/main" id="{F46416E2-43DA-29B2-FBFA-901D509CDC75}"/>
              </a:ext>
            </a:extLst>
          </p:cNvPr>
          <p:cNvSpPr/>
          <p:nvPr/>
        </p:nvSpPr>
        <p:spPr>
          <a:xfrm>
            <a:off x="3313861" y="3476292"/>
            <a:ext cx="648539" cy="601380"/>
          </a:xfrm>
          <a:prstGeom prst="ellipse">
            <a:avLst/>
          </a:prstGeom>
          <a:solidFill>
            <a:srgbClr val="A8D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79" name="Triangle 2078">
            <a:extLst>
              <a:ext uri="{FF2B5EF4-FFF2-40B4-BE49-F238E27FC236}">
                <a16:creationId xmlns:a16="http://schemas.microsoft.com/office/drawing/2014/main" id="{F7ACE56E-C270-4E8D-3252-8AEBB781C902}"/>
              </a:ext>
            </a:extLst>
          </p:cNvPr>
          <p:cNvSpPr/>
          <p:nvPr/>
        </p:nvSpPr>
        <p:spPr>
          <a:xfrm rot="13032712">
            <a:off x="3622446" y="3527689"/>
            <a:ext cx="242566" cy="308171"/>
          </a:xfrm>
          <a:prstGeom prst="triangle">
            <a:avLst>
              <a:gd name="adj" fmla="val 57164"/>
            </a:avLst>
          </a:prstGeom>
          <a:solidFill>
            <a:srgbClr val="A7D4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B4F1-2049-6410-E193-F1D43AAD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6614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8E5A667-FBA1-557B-2184-CDAA1C9C3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8C82FC2-9C7D-62DC-887D-1A1844AF5C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381000"/>
            <a:ext cx="8305799" cy="990600"/>
          </a:xfrm>
        </p:spPr>
        <p:txBody>
          <a:bodyPr/>
          <a:lstStyle/>
          <a:p>
            <a:b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AB2F29-3660-4F46-2F29-CEC00FD5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53" y="152400"/>
            <a:ext cx="83057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9AA24-8A26-9435-8B1F-3FEAD1E4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5D9C4-8405-C97E-10A3-64359E3D1AC3}"/>
              </a:ext>
            </a:extLst>
          </p:cNvPr>
          <p:cNvSpPr txBox="1"/>
          <p:nvPr/>
        </p:nvSpPr>
        <p:spPr>
          <a:xfrm>
            <a:off x="689707" y="1371600"/>
            <a:ext cx="7804689" cy="4083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Metal usage trends:</a:t>
            </a:r>
          </a:p>
          <a:p>
            <a:pPr marL="742950" lvl="1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Ancient domains are more likely to bind to iron cations directly, younger domains via heme groups</a:t>
            </a:r>
          </a:p>
          <a:p>
            <a:pPr marL="742950" lvl="1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Ancient domains more likely to bind to manganese than younger domains</a:t>
            </a:r>
          </a:p>
          <a:p>
            <a:pPr marL="742950" lvl="1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Older domains have diversified into binding multiple metals</a:t>
            </a:r>
          </a:p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Ongoing work focuses on inferring the ancestral state of domains that bind multiple metals</a:t>
            </a:r>
          </a:p>
        </p:txBody>
      </p:sp>
    </p:spTree>
    <p:extLst>
      <p:ext uri="{BB962C8B-B14F-4D97-AF65-F5344CB8AC3E}">
        <p14:creationId xmlns:p14="http://schemas.microsoft.com/office/powerpoint/2010/main" val="39981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65644DD-EC71-37CD-F5EA-7AF40E754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64C6710-63AC-4CAE-9949-D4F9C526D7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381000"/>
            <a:ext cx="8305799" cy="990600"/>
          </a:xfrm>
        </p:spPr>
        <p:txBody>
          <a:bodyPr/>
          <a:lstStyle/>
          <a:p>
            <a:b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15F686-D1A4-B9B2-20AF-D5ED9A97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87769"/>
            <a:ext cx="83057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lang="en-US" sz="6600" b="1" kern="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2E7E73-0FA7-5783-0AF9-33B1B922A8BB}"/>
              </a:ext>
            </a:extLst>
          </p:cNvPr>
          <p:cNvGrpSpPr/>
          <p:nvPr/>
        </p:nvGrpSpPr>
        <p:grpSpPr>
          <a:xfrm>
            <a:off x="1617377" y="1564831"/>
            <a:ext cx="5909243" cy="3262014"/>
            <a:chOff x="1231786" y="1678299"/>
            <a:chExt cx="6808001" cy="3758146"/>
          </a:xfrm>
        </p:grpSpPr>
        <p:pic>
          <p:nvPicPr>
            <p:cNvPr id="3074" name="Picture 2" descr="Joanna Masel Profile — The Rhodes Project">
              <a:extLst>
                <a:ext uri="{FF2B5EF4-FFF2-40B4-BE49-F238E27FC236}">
                  <a16:creationId xmlns:a16="http://schemas.microsoft.com/office/drawing/2014/main" id="{F16BB3C9-BC3B-9714-9529-AFACD08E3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298" y="1678299"/>
              <a:ext cx="1836549" cy="275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Sawsan Wehbi | Genetics Graduate Interdisciplinary Program (GIDP)">
              <a:extLst>
                <a:ext uri="{FF2B5EF4-FFF2-40B4-BE49-F238E27FC236}">
                  <a16:creationId xmlns:a16="http://schemas.microsoft.com/office/drawing/2014/main" id="{6E6ACDF6-B286-5260-3E6F-EB19BD58C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882" y="1678299"/>
              <a:ext cx="1550864" cy="275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photo">
              <a:extLst>
                <a:ext uri="{FF2B5EF4-FFF2-40B4-BE49-F238E27FC236}">
                  <a16:creationId xmlns:a16="http://schemas.microsoft.com/office/drawing/2014/main" id="{7CD45262-8832-64FC-BB90-7CF072003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399" y="1765196"/>
              <a:ext cx="2120388" cy="258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AC7BBF-26F2-5D9C-FC02-5AB67F382ED9}"/>
                </a:ext>
              </a:extLst>
            </p:cNvPr>
            <p:cNvSpPr txBox="1"/>
            <p:nvPr/>
          </p:nvSpPr>
          <p:spPr>
            <a:xfrm>
              <a:off x="1231786" y="4513115"/>
              <a:ext cx="154234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Sawsan </a:t>
              </a:r>
            </a:p>
            <a:p>
              <a:pPr algn="ctr"/>
              <a:r>
                <a:rPr lang="en-US" dirty="0"/>
                <a:t>Wehbi</a:t>
              </a:r>
            </a:p>
            <a:p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989A9E-8219-B187-ECDC-B34774C1CE0F}"/>
                </a:ext>
              </a:extLst>
            </p:cNvPr>
            <p:cNvSpPr txBox="1"/>
            <p:nvPr/>
          </p:nvSpPr>
          <p:spPr>
            <a:xfrm>
              <a:off x="3633398" y="4513115"/>
              <a:ext cx="154234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Joanna Masel</a:t>
              </a:r>
            </a:p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6AE60D-C495-6DAC-8A69-E13773BD9107}"/>
                </a:ext>
              </a:extLst>
            </p:cNvPr>
            <p:cNvSpPr txBox="1"/>
            <p:nvPr/>
          </p:nvSpPr>
          <p:spPr>
            <a:xfrm>
              <a:off x="6208419" y="4513115"/>
              <a:ext cx="154234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Andrew Wheeler</a:t>
              </a:r>
            </a:p>
            <a:p>
              <a:endParaRPr lang="en-US" dirty="0"/>
            </a:p>
          </p:txBody>
        </p:sp>
      </p:grpSp>
      <p:pic>
        <p:nvPicPr>
          <p:cNvPr id="9" name="Picture 8" descr="Arizona Space Grant Consortium Logo Repository | Arizona Space Grant  Consortium">
            <a:extLst>
              <a:ext uri="{FF2B5EF4-FFF2-40B4-BE49-F238E27FC236}">
                <a16:creationId xmlns:a16="http://schemas.microsoft.com/office/drawing/2014/main" id="{155E1DEF-8657-71B0-7BC6-791452E7A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11" y="5035712"/>
            <a:ext cx="722042" cy="11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SF Policy on Brand Standards - Policies | NSF - National Science Foundation">
            <a:extLst>
              <a:ext uri="{FF2B5EF4-FFF2-40B4-BE49-F238E27FC236}">
                <a16:creationId xmlns:a16="http://schemas.microsoft.com/office/drawing/2014/main" id="{3932BAA2-D721-C269-6F99-48BAFC3C1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60" y="4896276"/>
            <a:ext cx="2090443" cy="13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UA logo">
            <a:extLst>
              <a:ext uri="{FF2B5EF4-FFF2-40B4-BE49-F238E27FC236}">
                <a16:creationId xmlns:a16="http://schemas.microsoft.com/office/drawing/2014/main" id="{4C88358D-B252-7C0D-3246-5D7B4D15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88" y="5035712"/>
            <a:ext cx="1208163" cy="11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8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96689BA-1CEE-AC40-B735-0DF43D29A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4586AC2-76D9-BA33-387B-D83E00D9D6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381000"/>
            <a:ext cx="8305799" cy="990600"/>
          </a:xfrm>
        </p:spPr>
        <p:txBody>
          <a:bodyPr/>
          <a:lstStyle/>
          <a:p>
            <a:b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D4261E7-2437-1C41-C4FA-82629110B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9" y="2933700"/>
            <a:ext cx="83057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216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8E0FB2-8A64-A386-AC26-4DD65CECC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24667DB-4F79-6ED3-7A0C-7427DE7A08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7223" y="180207"/>
            <a:ext cx="3949553" cy="990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Metalloproteins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4C52D7-824B-E1C9-FEB8-F9348638C6EF}"/>
              </a:ext>
            </a:extLst>
          </p:cNvPr>
          <p:cNvGrpSpPr/>
          <p:nvPr/>
        </p:nvGrpSpPr>
        <p:grpSpPr>
          <a:xfrm rot="5400000">
            <a:off x="-297589" y="1531211"/>
            <a:ext cx="4800541" cy="3719436"/>
            <a:chOff x="7163227" y="5330228"/>
            <a:chExt cx="9224690" cy="7261731"/>
          </a:xfrm>
        </p:grpSpPr>
        <p:pic>
          <p:nvPicPr>
            <p:cNvPr id="20" name="Picture 19" descr="A green and purple object&#10;&#10;Description automatically generated">
              <a:extLst>
                <a:ext uri="{FF2B5EF4-FFF2-40B4-BE49-F238E27FC236}">
                  <a16:creationId xmlns:a16="http://schemas.microsoft.com/office/drawing/2014/main" id="{98E6DFFF-8E0E-8E99-8193-25C89273A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3227" y="5330228"/>
              <a:ext cx="9224690" cy="726173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24B1C6-EAAA-45E1-57BC-64C99D3D5C27}"/>
                </a:ext>
              </a:extLst>
            </p:cNvPr>
            <p:cNvSpPr/>
            <p:nvPr/>
          </p:nvSpPr>
          <p:spPr>
            <a:xfrm>
              <a:off x="10603149" y="6383249"/>
              <a:ext cx="1045007" cy="1512764"/>
            </a:xfrm>
            <a:prstGeom prst="rect">
              <a:avLst/>
            </a:prstGeom>
            <a:noFill/>
            <a:ln w="5715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398244-B58B-DAAD-DD82-FC4672399744}"/>
                </a:ext>
              </a:extLst>
            </p:cNvPr>
            <p:cNvSpPr/>
            <p:nvPr/>
          </p:nvSpPr>
          <p:spPr>
            <a:xfrm>
              <a:off x="12760580" y="6174566"/>
              <a:ext cx="1355093" cy="1624666"/>
            </a:xfrm>
            <a:prstGeom prst="rect">
              <a:avLst/>
            </a:prstGeom>
            <a:noFill/>
            <a:ln w="5715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401879-EA22-3867-D880-9718E2C53C11}"/>
                </a:ext>
              </a:extLst>
            </p:cNvPr>
            <p:cNvSpPr/>
            <p:nvPr/>
          </p:nvSpPr>
          <p:spPr>
            <a:xfrm>
              <a:off x="9648790" y="10267106"/>
              <a:ext cx="1233566" cy="1644942"/>
            </a:xfrm>
            <a:prstGeom prst="rect">
              <a:avLst/>
            </a:prstGeom>
            <a:noFill/>
            <a:ln w="5715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1969C8-D867-7948-2F43-E0A8EDACC8C8}"/>
                </a:ext>
              </a:extLst>
            </p:cNvPr>
            <p:cNvSpPr/>
            <p:nvPr/>
          </p:nvSpPr>
          <p:spPr>
            <a:xfrm>
              <a:off x="11867268" y="10061315"/>
              <a:ext cx="1045007" cy="1512764"/>
            </a:xfrm>
            <a:prstGeom prst="rect">
              <a:avLst/>
            </a:prstGeom>
            <a:noFill/>
            <a:ln w="5715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F2CBE8E-445F-8359-8A50-79DE0F67DA8D}"/>
              </a:ext>
            </a:extLst>
          </p:cNvPr>
          <p:cNvSpPr txBox="1"/>
          <p:nvPr/>
        </p:nvSpPr>
        <p:spPr>
          <a:xfrm>
            <a:off x="3888566" y="1224261"/>
            <a:ext cx="4742400" cy="502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Almost half of all proteins bind metals, and are known as metalloproteins</a:t>
            </a:r>
          </a:p>
          <a:p>
            <a:pPr marL="742950" lvl="1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Catalyze biochemical reactions </a:t>
            </a:r>
          </a:p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Many metalloproteins date back to the Last Universal Common Ancestor (LUCA)</a:t>
            </a:r>
          </a:p>
          <a:p>
            <a:pPr marL="742950" lvl="1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LUCA:</a:t>
            </a:r>
            <a:r>
              <a:rPr lang="en-US" sz="2400" dirty="0"/>
              <a:t> Community of organisms from which all life on Earth is believed to have been descended from</a:t>
            </a:r>
            <a:endParaRPr lang="en-US" sz="24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2B6BA4-996E-2123-C6AA-717AD7070E9C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2442838" y="4608721"/>
            <a:ext cx="671020" cy="1041741"/>
          </a:xfrm>
          <a:prstGeom prst="line">
            <a:avLst/>
          </a:prstGeom>
          <a:ln w="57150">
            <a:solidFill>
              <a:srgbClr val="FF4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450F60-5CE1-6D51-4510-56F1CEEE64D3}"/>
              </a:ext>
            </a:extLst>
          </p:cNvPr>
          <p:cNvSpPr txBox="1"/>
          <p:nvPr/>
        </p:nvSpPr>
        <p:spPr>
          <a:xfrm>
            <a:off x="849765" y="5602069"/>
            <a:ext cx="308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HEME groups bound to hemoglobin protein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DCDA1-8261-E4B0-0112-7A941D2B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53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D84A7A7-3AFE-DE57-8BA7-7CC61354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7CA0236-81D3-65BD-DA03-B7F5619399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505700" cy="1828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What metals were used more often by ancient proteins compared to proteins that emerged more recently?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5AA26-50A9-E3B0-71BD-9E53DA346C70}"/>
              </a:ext>
            </a:extLst>
          </p:cNvPr>
          <p:cNvSpPr txBox="1"/>
          <p:nvPr/>
        </p:nvSpPr>
        <p:spPr>
          <a:xfrm>
            <a:off x="533400" y="2057400"/>
            <a:ext cx="8077200" cy="1736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Allows us to understand the metal bioavailability and environmental conditions conducive to the origins of life on Earth</a:t>
            </a:r>
          </a:p>
          <a:p>
            <a:pPr marL="742950" lvl="1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Aid in our search for life elsewhere in the universe </a:t>
            </a:r>
          </a:p>
        </p:txBody>
      </p:sp>
      <p:pic>
        <p:nvPicPr>
          <p:cNvPr id="3" name="Picture 2" descr="Space Scene Images – Browse 3,518,560 Stock Photos, Vectors, and Video | Adobe Stock">
            <a:extLst>
              <a:ext uri="{FF2B5EF4-FFF2-40B4-BE49-F238E27FC236}">
                <a16:creationId xmlns:a16="http://schemas.microsoft.com/office/drawing/2014/main" id="{5FABB694-C61F-8C81-C1FA-F6D5F05AD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3" b="13018"/>
          <a:stretch/>
        </p:blipFill>
        <p:spPr bwMode="auto">
          <a:xfrm>
            <a:off x="1924843" y="4022373"/>
            <a:ext cx="5294314" cy="24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296E-7079-9174-9C14-CCB4C1C3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18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A75AABE-AAA9-502A-B78E-4FE5DAFC2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33FDA49-D408-F254-1ABE-05F82FAD1AFE}"/>
              </a:ext>
            </a:extLst>
          </p:cNvPr>
          <p:cNvGrpSpPr/>
          <p:nvPr/>
        </p:nvGrpSpPr>
        <p:grpSpPr>
          <a:xfrm>
            <a:off x="4715664" y="2712119"/>
            <a:ext cx="3219740" cy="3526834"/>
            <a:chOff x="5233824" y="3101434"/>
            <a:chExt cx="2663465" cy="2917502"/>
          </a:xfrm>
        </p:grpSpPr>
        <p:pic>
          <p:nvPicPr>
            <p:cNvPr id="14" name="Picture 13" descr="A diagram of different colored rectangles&#10;&#10;AI-generated content may be incorrect.">
              <a:extLst>
                <a:ext uri="{FF2B5EF4-FFF2-40B4-BE49-F238E27FC236}">
                  <a16:creationId xmlns:a16="http://schemas.microsoft.com/office/drawing/2014/main" id="{37ED11F1-AE34-4EB5-7E5D-55917C120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824" y="3101434"/>
              <a:ext cx="2663465" cy="28144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3D0E4D-9555-2FD8-186E-BD7212F5B24F}"/>
                </a:ext>
              </a:extLst>
            </p:cNvPr>
            <p:cNvSpPr txBox="1"/>
            <p:nvPr/>
          </p:nvSpPr>
          <p:spPr>
            <a:xfrm>
              <a:off x="5964701" y="5713414"/>
              <a:ext cx="1309078" cy="305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Gene Fusion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AC48F5-7C50-D631-CC8B-7E425AEBE4E8}"/>
                </a:ext>
              </a:extLst>
            </p:cNvPr>
            <p:cNvSpPr txBox="1"/>
            <p:nvPr/>
          </p:nvSpPr>
          <p:spPr>
            <a:xfrm>
              <a:off x="5610914" y="3145638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Gene 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B61546-CC43-F8DA-5CF7-7480AD901DA8}"/>
                </a:ext>
              </a:extLst>
            </p:cNvPr>
            <p:cNvSpPr txBox="1"/>
            <p:nvPr/>
          </p:nvSpPr>
          <p:spPr>
            <a:xfrm>
              <a:off x="6774430" y="3169543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Gene 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191319-9322-0985-52EC-502260D450FC}"/>
                </a:ext>
              </a:extLst>
            </p:cNvPr>
            <p:cNvSpPr txBox="1"/>
            <p:nvPr/>
          </p:nvSpPr>
          <p:spPr>
            <a:xfrm>
              <a:off x="6619240" y="4914229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New gene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714BA8-E6B0-217B-B39C-9BF5E36D4114}"/>
              </a:ext>
            </a:extLst>
          </p:cNvPr>
          <p:cNvGrpSpPr/>
          <p:nvPr/>
        </p:nvGrpSpPr>
        <p:grpSpPr>
          <a:xfrm>
            <a:off x="1088545" y="2703406"/>
            <a:ext cx="3656810" cy="3535485"/>
            <a:chOff x="1271425" y="3101434"/>
            <a:chExt cx="3030553" cy="2930006"/>
          </a:xfrm>
        </p:grpSpPr>
        <p:pic>
          <p:nvPicPr>
            <p:cNvPr id="9" name="Picture 8" descr="A diagram of a diagram&#10;&#10;AI-generated content may be incorrect.">
              <a:extLst>
                <a:ext uri="{FF2B5EF4-FFF2-40B4-BE49-F238E27FC236}">
                  <a16:creationId xmlns:a16="http://schemas.microsoft.com/office/drawing/2014/main" id="{E41D0120-A264-B266-78A0-08A40FFF0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425" y="3101434"/>
              <a:ext cx="2663466" cy="27317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D0DD02-9C63-B3A4-E0F8-EB09C182E817}"/>
                </a:ext>
              </a:extLst>
            </p:cNvPr>
            <p:cNvSpPr txBox="1"/>
            <p:nvPr/>
          </p:nvSpPr>
          <p:spPr>
            <a:xfrm>
              <a:off x="1558115" y="5725359"/>
              <a:ext cx="2082621" cy="306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Gene Duplication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CF34DD-C84B-36F6-9D8F-F7CAC730A229}"/>
                </a:ext>
              </a:extLst>
            </p:cNvPr>
            <p:cNvSpPr txBox="1"/>
            <p:nvPr/>
          </p:nvSpPr>
          <p:spPr>
            <a:xfrm>
              <a:off x="1741498" y="3299681"/>
              <a:ext cx="857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Gene 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E205F4-7B39-21B5-C0B1-93040FC1811C}"/>
                </a:ext>
              </a:extLst>
            </p:cNvPr>
            <p:cNvSpPr txBox="1"/>
            <p:nvPr/>
          </p:nvSpPr>
          <p:spPr>
            <a:xfrm>
              <a:off x="1728518" y="4073604"/>
              <a:ext cx="857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Gene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34ADF9-31F0-6CE0-4ABF-938E5BE18BF0}"/>
                </a:ext>
              </a:extLst>
            </p:cNvPr>
            <p:cNvSpPr txBox="1"/>
            <p:nvPr/>
          </p:nvSpPr>
          <p:spPr>
            <a:xfrm>
              <a:off x="2953532" y="4128759"/>
              <a:ext cx="1348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Gene 1 copy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863A59-7DBE-50FB-6D65-9C53B43C5F60}"/>
                </a:ext>
              </a:extLst>
            </p:cNvPr>
            <p:cNvSpPr txBox="1"/>
            <p:nvPr/>
          </p:nvSpPr>
          <p:spPr>
            <a:xfrm>
              <a:off x="1741498" y="4914229"/>
              <a:ext cx="857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Gene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A2040E-2FE1-3765-46C1-1CC685B44B8E}"/>
                </a:ext>
              </a:extLst>
            </p:cNvPr>
            <p:cNvSpPr txBox="1"/>
            <p:nvPr/>
          </p:nvSpPr>
          <p:spPr>
            <a:xfrm>
              <a:off x="2953532" y="4914229"/>
              <a:ext cx="1106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New gene</a:t>
              </a:r>
            </a:p>
          </p:txBody>
        </p:sp>
      </p:grpSp>
      <p:sp>
        <p:nvSpPr>
          <p:cNvPr id="2050" name="Rectangle 2">
            <a:extLst>
              <a:ext uri="{FF2B5EF4-FFF2-40B4-BE49-F238E27FC236}">
                <a16:creationId xmlns:a16="http://schemas.microsoft.com/office/drawing/2014/main" id="{35F01440-F037-3B06-6CC7-B704BC0BCF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5153" y="141712"/>
            <a:ext cx="7993693" cy="990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Genes are born at different times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2774EF-7D57-4CB8-8AA1-F0E5C812880A}"/>
              </a:ext>
            </a:extLst>
          </p:cNvPr>
          <p:cNvSpPr txBox="1"/>
          <p:nvPr/>
        </p:nvSpPr>
        <p:spPr>
          <a:xfrm>
            <a:off x="400574" y="1132312"/>
            <a:ext cx="8342850" cy="1533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Not all genes emerged at the dawn of life</a:t>
            </a:r>
          </a:p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Some genes emerged </a:t>
            </a:r>
            <a:r>
              <a:rPr lang="en-US" sz="2400" i="1" dirty="0"/>
              <a:t>de</a:t>
            </a:r>
            <a:r>
              <a:rPr lang="en-US" sz="2400" dirty="0"/>
              <a:t> </a:t>
            </a:r>
            <a:r>
              <a:rPr lang="en-US" sz="2400" i="1" dirty="0"/>
              <a:t>novo </a:t>
            </a:r>
            <a:r>
              <a:rPr lang="en-US" sz="2400" dirty="0"/>
              <a:t>(from noncoding regions)</a:t>
            </a:r>
            <a:r>
              <a:rPr lang="en-US" sz="2400" i="1" dirty="0"/>
              <a:t> </a:t>
            </a:r>
          </a:p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Some genes evolve from pre-existing genes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77B79-11A9-3335-6BAB-5BF63919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429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010D1F-105C-D62B-B7AE-3266B639A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657B2A2-23F9-692C-6E81-F811D51975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7223" y="180207"/>
            <a:ext cx="4108377" cy="990600"/>
          </a:xfrm>
        </p:spPr>
        <p:txBody>
          <a:bodyPr/>
          <a:lstStyle/>
          <a:p>
            <a:pPr eaLnBrk="1" hangingPunct="1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Protein domains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34EA1-8999-1DA1-85FF-12C45BA0EF83}"/>
              </a:ext>
            </a:extLst>
          </p:cNvPr>
          <p:cNvSpPr txBox="1"/>
          <p:nvPr/>
        </p:nvSpPr>
        <p:spPr>
          <a:xfrm>
            <a:off x="343950" y="1286613"/>
            <a:ext cx="5206298" cy="210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Domains</a:t>
            </a:r>
            <a:r>
              <a:rPr lang="en-US" sz="2400" dirty="0"/>
              <a:t>: basic units of proteins that can fold, function, and evolve independently</a:t>
            </a:r>
          </a:p>
          <a:p>
            <a:pPr marL="742950" lvl="1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Akin to a wheel (domain) that is a part of the larger car (protein)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EAD935-0D50-D5E0-9C62-791DF6C79A75}"/>
              </a:ext>
            </a:extLst>
          </p:cNvPr>
          <p:cNvGrpSpPr/>
          <p:nvPr/>
        </p:nvGrpSpPr>
        <p:grpSpPr>
          <a:xfrm rot="16200000">
            <a:off x="5168508" y="3001733"/>
            <a:ext cx="2644286" cy="3634659"/>
            <a:chOff x="6297337" y="1004789"/>
            <a:chExt cx="2770463" cy="38081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7D39B5-1B3C-BBF4-CF8E-803D267003D9}"/>
                </a:ext>
              </a:extLst>
            </p:cNvPr>
            <p:cNvGrpSpPr/>
            <p:nvPr/>
          </p:nvGrpSpPr>
          <p:grpSpPr>
            <a:xfrm>
              <a:off x="6658710" y="1166575"/>
              <a:ext cx="2409090" cy="3329225"/>
              <a:chOff x="6705600" y="1170807"/>
              <a:chExt cx="2284719" cy="3157353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B4A9F3CF-123E-DE53-F940-49B77B2CC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1170807"/>
                <a:ext cx="2132319" cy="3121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ECCF2F51-0871-CB6D-CA88-3A23E1238135}"/>
                  </a:ext>
                </a:extLst>
              </p:cNvPr>
              <p:cNvSpPr/>
              <p:nvPr/>
            </p:nvSpPr>
            <p:spPr>
              <a:xfrm>
                <a:off x="7009119" y="1247007"/>
                <a:ext cx="152400" cy="762000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3E6411C6-0554-78CA-4586-B8D74C81089A}"/>
                  </a:ext>
                </a:extLst>
              </p:cNvPr>
              <p:cNvSpPr/>
              <p:nvPr/>
            </p:nvSpPr>
            <p:spPr>
              <a:xfrm>
                <a:off x="6705600" y="2209800"/>
                <a:ext cx="152400" cy="1143000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19EA7ED5-B51C-D157-310D-D25E1A13FD24}"/>
                  </a:ext>
                </a:extLst>
              </p:cNvPr>
              <p:cNvSpPr/>
              <p:nvPr/>
            </p:nvSpPr>
            <p:spPr>
              <a:xfrm>
                <a:off x="6856719" y="3505200"/>
                <a:ext cx="152400" cy="822960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1C024A-926A-0171-ADE8-236F95625520}"/>
                </a:ext>
              </a:extLst>
            </p:cNvPr>
            <p:cNvSpPr txBox="1"/>
            <p:nvPr/>
          </p:nvSpPr>
          <p:spPr>
            <a:xfrm rot="5400000">
              <a:off x="6155145" y="1477888"/>
              <a:ext cx="1348247" cy="402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300"/>
                </a:spcBef>
              </a:pPr>
              <a:r>
                <a:rPr lang="en-US" dirty="0"/>
                <a:t>Domain 1</a:t>
              </a:r>
              <a:endParaRPr lang="en-US" sz="1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C0E956-3772-48AA-8801-BA3EC78D68BF}"/>
                </a:ext>
              </a:extLst>
            </p:cNvPr>
            <p:cNvSpPr txBox="1"/>
            <p:nvPr/>
          </p:nvSpPr>
          <p:spPr>
            <a:xfrm rot="5400000">
              <a:off x="5832058" y="2621511"/>
              <a:ext cx="1332607" cy="402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300"/>
                </a:spcBef>
              </a:pPr>
              <a:r>
                <a:rPr lang="en-US" dirty="0"/>
                <a:t>Domain 2</a:t>
              </a:r>
              <a:endParaRPr lang="en-US" sz="18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C088D1-E993-B2DF-7283-F77D9E45908A}"/>
                </a:ext>
              </a:extLst>
            </p:cNvPr>
            <p:cNvSpPr txBox="1"/>
            <p:nvPr/>
          </p:nvSpPr>
          <p:spPr>
            <a:xfrm rot="5400000">
              <a:off x="5982955" y="3941889"/>
              <a:ext cx="1339951" cy="402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300"/>
                </a:spcBef>
              </a:pPr>
              <a:r>
                <a:rPr lang="en-US" dirty="0"/>
                <a:t>Domain 3</a:t>
              </a:r>
              <a:endParaRPr lang="en-US" sz="1800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CAEA3-4B66-892A-F3D1-688D1095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20A2FA-DBDE-8CC1-F115-B95C4454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0143"/>
            <a:ext cx="2417043" cy="18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05510C-DCC0-F340-08C4-F4A5C94A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00" y="2350359"/>
            <a:ext cx="179354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E3D159-D5F6-F5FD-DC57-1E2CCC0C3223}"/>
              </a:ext>
            </a:extLst>
          </p:cNvPr>
          <p:cNvSpPr txBox="1"/>
          <p:nvPr/>
        </p:nvSpPr>
        <p:spPr>
          <a:xfrm>
            <a:off x="370831" y="3678986"/>
            <a:ext cx="3920418" cy="210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Many proteins consist of multiple domains</a:t>
            </a:r>
          </a:p>
          <a:p>
            <a:pPr marL="800100" lvl="1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Each potentially varying in evolutionary age</a:t>
            </a:r>
          </a:p>
        </p:txBody>
      </p:sp>
    </p:spTree>
    <p:extLst>
      <p:ext uri="{BB962C8B-B14F-4D97-AF65-F5344CB8AC3E}">
        <p14:creationId xmlns:p14="http://schemas.microsoft.com/office/powerpoint/2010/main" val="11321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F1A7340-C5F4-5183-44CF-7546C915D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8002158-3535-CACA-E99B-2026AFD70B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7223" y="180207"/>
            <a:ext cx="4108377" cy="990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Protein domains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02BCF5-A238-F07C-9B1B-B8CF2126C004}"/>
              </a:ext>
            </a:extLst>
          </p:cNvPr>
          <p:cNvSpPr txBox="1"/>
          <p:nvPr/>
        </p:nvSpPr>
        <p:spPr>
          <a:xfrm>
            <a:off x="411800" y="1192965"/>
            <a:ext cx="827499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Wehbi </a:t>
            </a:r>
            <a:r>
              <a:rPr lang="en-US" sz="2400" i="1" dirty="0">
                <a:latin typeface="Arial"/>
                <a:cs typeface="Arial"/>
              </a:rPr>
              <a:t>et. al </a:t>
            </a:r>
            <a:r>
              <a:rPr lang="en-US" sz="2400" dirty="0">
                <a:latin typeface="Arial"/>
                <a:cs typeface="Arial"/>
              </a:rPr>
              <a:t>(2024) previously classified protein domains based on their age group via phylogenetic reconstruction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226D9-24D1-F8E7-A90E-9C48D915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59E4F-F937-C2EE-551E-4E5C31999731}"/>
              </a:ext>
            </a:extLst>
          </p:cNvPr>
          <p:cNvSpPr txBox="1"/>
          <p:nvPr/>
        </p:nvSpPr>
        <p:spPr>
          <a:xfrm>
            <a:off x="399647" y="2134455"/>
            <a:ext cx="827499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Each age group reflects a unique geochemical environment on ancient Earth</a:t>
            </a:r>
            <a:endParaRPr lang="en-US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EC64222-99A9-78B5-0107-34163A7A2602}"/>
              </a:ext>
            </a:extLst>
          </p:cNvPr>
          <p:cNvGrpSpPr/>
          <p:nvPr/>
        </p:nvGrpSpPr>
        <p:grpSpPr>
          <a:xfrm>
            <a:off x="1599379" y="3228595"/>
            <a:ext cx="5875528" cy="2759409"/>
            <a:chOff x="1368588" y="3325317"/>
            <a:chExt cx="5875528" cy="2759409"/>
          </a:xfrm>
        </p:grpSpPr>
        <p:grpSp>
          <p:nvGrpSpPr>
            <p:cNvPr id="2056" name="Group 2055">
              <a:extLst>
                <a:ext uri="{FF2B5EF4-FFF2-40B4-BE49-F238E27FC236}">
                  <a16:creationId xmlns:a16="http://schemas.microsoft.com/office/drawing/2014/main" id="{6E171C9E-5475-86E5-65A0-96BB676BD4B0}"/>
                </a:ext>
              </a:extLst>
            </p:cNvPr>
            <p:cNvGrpSpPr/>
            <p:nvPr/>
          </p:nvGrpSpPr>
          <p:grpSpPr>
            <a:xfrm>
              <a:off x="1368588" y="3892549"/>
              <a:ext cx="3506812" cy="1936201"/>
              <a:chOff x="4762691" y="4402518"/>
              <a:chExt cx="3506812" cy="1936201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8A67084-B124-C1E3-DC7E-A6F6F19EC36D}"/>
                  </a:ext>
                </a:extLst>
              </p:cNvPr>
              <p:cNvGrpSpPr/>
              <p:nvPr/>
            </p:nvGrpSpPr>
            <p:grpSpPr>
              <a:xfrm>
                <a:off x="6065857" y="4402518"/>
                <a:ext cx="2203646" cy="1659740"/>
                <a:chOff x="6881859" y="4871233"/>
                <a:chExt cx="1221445" cy="91996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F9BE0D2-836F-A730-4234-A48953B68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1859" y="5334000"/>
                  <a:ext cx="43334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C901377-EDAD-2BDD-C727-BDFB1BC4D2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5200" y="4876800"/>
                  <a:ext cx="0" cy="457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61EE826-E37E-5DA9-EDFF-8E5321D44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5200" y="5334000"/>
                  <a:ext cx="0" cy="457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D9E3A48-A6EB-563B-F328-A10F7328B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15200" y="5779347"/>
                  <a:ext cx="78810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642F3A6-6DCE-E698-7553-B3F212F8F9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15200" y="4871233"/>
                  <a:ext cx="788104" cy="556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5-Point Star 58">
                <a:extLst>
                  <a:ext uri="{FF2B5EF4-FFF2-40B4-BE49-F238E27FC236}">
                    <a16:creationId xmlns:a16="http://schemas.microsoft.com/office/drawing/2014/main" id="{B2529416-8DE1-CB66-097D-6BE1121DA943}"/>
                  </a:ext>
                </a:extLst>
              </p:cNvPr>
              <p:cNvSpPr/>
              <p:nvPr/>
            </p:nvSpPr>
            <p:spPr>
              <a:xfrm>
                <a:off x="6471282" y="4836208"/>
                <a:ext cx="752764" cy="719205"/>
              </a:xfrm>
              <a:prstGeom prst="star5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457B78BF-3552-193E-01C0-3C5886D1C732}"/>
                  </a:ext>
                </a:extLst>
              </p:cNvPr>
              <p:cNvSpPr txBox="1"/>
              <p:nvPr/>
            </p:nvSpPr>
            <p:spPr>
              <a:xfrm>
                <a:off x="4762691" y="5384612"/>
                <a:ext cx="230737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LUCA</a:t>
                </a:r>
              </a:p>
              <a:p>
                <a:pPr algn="ctr"/>
                <a:r>
                  <a:rPr lang="en-US" sz="1600" dirty="0"/>
                  <a:t>Last Universal Common Ancestor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A06729-F4D6-4982-303A-09975322A90A}"/>
                </a:ext>
              </a:extLst>
            </p:cNvPr>
            <p:cNvCxnSpPr>
              <a:cxnSpLocks/>
            </p:cNvCxnSpPr>
            <p:nvPr/>
          </p:nvCxnSpPr>
          <p:spPr>
            <a:xfrm>
              <a:off x="4841715" y="3522594"/>
              <a:ext cx="0" cy="3648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59EB77-D891-B236-5705-F80B47F893C3}"/>
                </a:ext>
              </a:extLst>
            </p:cNvPr>
            <p:cNvCxnSpPr>
              <a:cxnSpLocks/>
            </p:cNvCxnSpPr>
            <p:nvPr/>
          </p:nvCxnSpPr>
          <p:spPr>
            <a:xfrm>
              <a:off x="4841715" y="3522594"/>
              <a:ext cx="61832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CB92C3-8B22-4E37-DB51-FACD9B0B93AE}"/>
                </a:ext>
              </a:extLst>
            </p:cNvPr>
            <p:cNvCxnSpPr>
              <a:cxnSpLocks/>
            </p:cNvCxnSpPr>
            <p:nvPr/>
          </p:nvCxnSpPr>
          <p:spPr>
            <a:xfrm>
              <a:off x="4841715" y="3890147"/>
              <a:ext cx="0" cy="3648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7E634A-365F-8AD7-7944-E7AC97C1F298}"/>
                </a:ext>
              </a:extLst>
            </p:cNvPr>
            <p:cNvCxnSpPr>
              <a:cxnSpLocks/>
            </p:cNvCxnSpPr>
            <p:nvPr/>
          </p:nvCxnSpPr>
          <p:spPr>
            <a:xfrm>
              <a:off x="4841714" y="4255039"/>
              <a:ext cx="61832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9FD667-E91A-058C-D11E-F37E5F9AB40F}"/>
                </a:ext>
              </a:extLst>
            </p:cNvPr>
            <p:cNvSpPr/>
            <p:nvPr/>
          </p:nvSpPr>
          <p:spPr>
            <a:xfrm>
              <a:off x="5271226" y="3325317"/>
              <a:ext cx="377624" cy="3945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01F537-B4F3-34F3-6052-619B2FCEBAA3}"/>
                </a:ext>
              </a:extLst>
            </p:cNvPr>
            <p:cNvSpPr/>
            <p:nvPr/>
          </p:nvSpPr>
          <p:spPr>
            <a:xfrm>
              <a:off x="5280190" y="4033531"/>
              <a:ext cx="377624" cy="3945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EBB081-92EB-53F4-3CFF-1C618B292828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69" y="5169251"/>
              <a:ext cx="0" cy="3648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148A62D-2F30-A2D0-C1BE-0A4AA3B65744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69" y="5169251"/>
              <a:ext cx="61832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527DF9-86CD-28DD-AFC0-7893F9A7A2F8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69" y="5536804"/>
              <a:ext cx="0" cy="3648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5A0CC0-488E-AC43-9592-DFFEAC65E0F8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68" y="5901696"/>
              <a:ext cx="61832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71D5620D-52D6-CAE0-72BA-F413223DB8D3}"/>
                </a:ext>
              </a:extLst>
            </p:cNvPr>
            <p:cNvSpPr/>
            <p:nvPr/>
          </p:nvSpPr>
          <p:spPr>
            <a:xfrm>
              <a:off x="5218144" y="4918636"/>
              <a:ext cx="483786" cy="483786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4210BD6D-70E8-EF1E-BBD5-FC29C635FFB2}"/>
                </a:ext>
              </a:extLst>
            </p:cNvPr>
            <p:cNvSpPr/>
            <p:nvPr/>
          </p:nvSpPr>
          <p:spPr>
            <a:xfrm>
              <a:off x="5238263" y="5600940"/>
              <a:ext cx="483786" cy="483786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1F3957-AAC7-1C7E-89C2-4DB2E42D727F}"/>
                </a:ext>
              </a:extLst>
            </p:cNvPr>
            <p:cNvSpPr txBox="1"/>
            <p:nvPr/>
          </p:nvSpPr>
          <p:spPr>
            <a:xfrm>
              <a:off x="5767331" y="3636906"/>
              <a:ext cx="14218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Archaea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0E76F0-0470-D972-1275-37857450BAF9}"/>
                </a:ext>
              </a:extLst>
            </p:cNvPr>
            <p:cNvSpPr txBox="1"/>
            <p:nvPr/>
          </p:nvSpPr>
          <p:spPr>
            <a:xfrm>
              <a:off x="5822279" y="5367085"/>
              <a:ext cx="14218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Bacteria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72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E1C1189-C142-3629-6874-38F7BEB70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731B301-052F-2B0D-9E98-A50DF1D581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199" y="136643"/>
            <a:ext cx="7467600" cy="990600"/>
          </a:xfrm>
        </p:spPr>
        <p:txBody>
          <a:bodyPr/>
          <a:lstStyle/>
          <a:p>
            <a:pPr eaLnBrk="1" hangingPunct="1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Data collection and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950C2-6A29-799F-2980-D17EB8C17C66}"/>
              </a:ext>
            </a:extLst>
          </p:cNvPr>
          <p:cNvSpPr txBox="1"/>
          <p:nvPr/>
        </p:nvSpPr>
        <p:spPr>
          <a:xfrm>
            <a:off x="685088" y="1085168"/>
            <a:ext cx="7773821" cy="344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Metal binding protein domains were annotated using the BioLiP and </a:t>
            </a:r>
            <a:r>
              <a:rPr lang="en-US" sz="2100" dirty="0" err="1"/>
              <a:t>PDBfam</a:t>
            </a:r>
            <a:r>
              <a:rPr lang="en-US" sz="2100" dirty="0"/>
              <a:t> databases</a:t>
            </a:r>
          </a:p>
          <a:p>
            <a:pPr marL="742950" lvl="1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BioLiP contains info about locations of metal binding sites in proteins and what metal(s) they are associated with</a:t>
            </a:r>
          </a:p>
          <a:p>
            <a:pPr marL="742950" lvl="1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100" dirty="0" err="1"/>
              <a:t>PDBfam</a:t>
            </a:r>
            <a:r>
              <a:rPr lang="en-US" sz="2100" dirty="0"/>
              <a:t> contains info about regions of domains in proteins</a:t>
            </a:r>
          </a:p>
          <a:p>
            <a:pPr marL="742950" lvl="1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For each protein:</a:t>
            </a:r>
          </a:p>
          <a:p>
            <a:pPr marL="1200150" lvl="2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Checked if binding site was located within the domain</a:t>
            </a:r>
          </a:p>
          <a:p>
            <a:pPr marL="1200150" lvl="2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What metal(s) the domain binds 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66B52-C39B-F176-D59C-88B3D5A7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</p:txBody>
      </p:sp>
      <p:pic>
        <p:nvPicPr>
          <p:cNvPr id="9" name="Picture 8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A608DF70-DDE0-9AAB-0D53-2E53EA626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680540"/>
            <a:ext cx="3289863" cy="1865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E46A4E-199A-81D1-4D4C-B4138F40EA2B}"/>
              </a:ext>
            </a:extLst>
          </p:cNvPr>
          <p:cNvSpPr txBox="1"/>
          <p:nvPr/>
        </p:nvSpPr>
        <p:spPr>
          <a:xfrm>
            <a:off x="1512081" y="4847063"/>
            <a:ext cx="2105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Snapshot of BioLiP Database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7B664-71C7-60CF-6460-AAFE5CF6DFFB}"/>
              </a:ext>
            </a:extLst>
          </p:cNvPr>
          <p:cNvSpPr/>
          <p:nvPr/>
        </p:nvSpPr>
        <p:spPr>
          <a:xfrm>
            <a:off x="1512082" y="4811829"/>
            <a:ext cx="2105760" cy="12003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BD5976-E722-0673-5BB8-108435F97342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3617841" y="5401061"/>
            <a:ext cx="954158" cy="2123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1B7E723-CDAF-8E1D-F12B-84793038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D72C9E9-5C25-CFFE-49EE-44EC90FB7C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533400"/>
            <a:ext cx="8305799" cy="990600"/>
          </a:xfrm>
        </p:spPr>
        <p:txBody>
          <a:bodyPr/>
          <a:lstStyle/>
          <a:p>
            <a: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Complication: Ancient domains have had more time to diversify into binding different metals</a:t>
            </a:r>
            <a:b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C20FCE-47AB-172D-93B4-AFE4C20DE54D}"/>
              </a:ext>
            </a:extLst>
          </p:cNvPr>
          <p:cNvGrpSpPr/>
          <p:nvPr/>
        </p:nvGrpSpPr>
        <p:grpSpPr>
          <a:xfrm>
            <a:off x="1143000" y="1378956"/>
            <a:ext cx="7304809" cy="4100087"/>
            <a:chOff x="391391" y="1462513"/>
            <a:chExt cx="9273835" cy="53816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F2D230-660A-4BF8-1018-5F8EE7375868}"/>
                </a:ext>
              </a:extLst>
            </p:cNvPr>
            <p:cNvGrpSpPr/>
            <p:nvPr/>
          </p:nvGrpSpPr>
          <p:grpSpPr>
            <a:xfrm>
              <a:off x="391391" y="1462513"/>
              <a:ext cx="8152977" cy="5381632"/>
              <a:chOff x="391391" y="1462513"/>
              <a:chExt cx="8152977" cy="538163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2997CA-C51D-BAC8-772D-D1EA944A76B6}"/>
                  </a:ext>
                </a:extLst>
              </p:cNvPr>
              <p:cNvGrpSpPr/>
              <p:nvPr/>
            </p:nvGrpSpPr>
            <p:grpSpPr>
              <a:xfrm>
                <a:off x="391391" y="1462513"/>
                <a:ext cx="8152977" cy="5381632"/>
                <a:chOff x="391391" y="1462513"/>
                <a:chExt cx="8152977" cy="5381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DC8B1BEC-723E-ED2C-7AE5-02EC13706773}"/>
                    </a:ext>
                  </a:extLst>
                </p:cNvPr>
                <p:cNvGrpSpPr/>
                <p:nvPr/>
              </p:nvGrpSpPr>
              <p:grpSpPr>
                <a:xfrm>
                  <a:off x="391391" y="1462513"/>
                  <a:ext cx="7919473" cy="5381632"/>
                  <a:chOff x="340412" y="30649772"/>
                  <a:chExt cx="15838947" cy="10763265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102FDB3E-8D2A-9A6B-062D-E8FFCE219314}"/>
                      </a:ext>
                    </a:extLst>
                  </p:cNvPr>
                  <p:cNvGrpSpPr/>
                  <p:nvPr/>
                </p:nvGrpSpPr>
                <p:grpSpPr>
                  <a:xfrm>
                    <a:off x="340412" y="30649772"/>
                    <a:ext cx="15838947" cy="10763265"/>
                    <a:chOff x="642026" y="32960167"/>
                    <a:chExt cx="14976057" cy="10176893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D383510E-7434-AD9A-EDB0-47C8EDA5E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7066" y="33213479"/>
                      <a:ext cx="5811017" cy="31645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6" name="Graphic 5">
                      <a:extLst>
                        <a:ext uri="{FF2B5EF4-FFF2-40B4-BE49-F238E27FC236}">
                          <a16:creationId xmlns:a16="http://schemas.microsoft.com/office/drawing/2014/main" id="{6056C12F-FDA8-469B-E6B1-E6084EADDB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rcRect l="7432" t="2944" r="12464"/>
                    <a:stretch/>
                  </p:blipFill>
                  <p:spPr>
                    <a:xfrm>
                      <a:off x="642026" y="32960167"/>
                      <a:ext cx="14932119" cy="1017689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7E28D769-7D83-4F39-4978-3E1F67E8EC11}"/>
                      </a:ext>
                    </a:extLst>
                  </p:cNvPr>
                  <p:cNvSpPr/>
                  <p:nvPr/>
                </p:nvSpPr>
                <p:spPr>
                  <a:xfrm>
                    <a:off x="9412953" y="40553593"/>
                    <a:ext cx="6608925" cy="76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" name="Graphic 6">
                  <a:extLst>
                    <a:ext uri="{FF2B5EF4-FFF2-40B4-BE49-F238E27FC236}">
                      <a16:creationId xmlns:a16="http://schemas.microsoft.com/office/drawing/2014/main" id="{0464EB71-B17C-6D1C-91C7-B0DC337D4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0136" t="9557" r="9279" b="48674"/>
                <a:stretch/>
              </p:blipFill>
              <p:spPr>
                <a:xfrm>
                  <a:off x="5568283" y="1693305"/>
                  <a:ext cx="2976085" cy="990599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6FAB2D-39E6-0D7E-16CF-9BD49815DE8C}"/>
                  </a:ext>
                </a:extLst>
              </p:cNvPr>
              <p:cNvSpPr txBox="1"/>
              <p:nvPr/>
            </p:nvSpPr>
            <p:spPr>
              <a:xfrm>
                <a:off x="4951776" y="6313453"/>
                <a:ext cx="2689743" cy="383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>
                    <a:latin typeface="Open Sans Light" pitchFamily="2" charset="0"/>
                    <a:ea typeface="Open Sans Light" pitchFamily="2" charset="0"/>
                    <a:cs typeface="Open Sans Light" pitchFamily="2" charset="0"/>
                  </a:rPr>
                  <a:t>Promiscuous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9D39A4-8564-1224-CAAC-1F7204B9BF9D}"/>
                </a:ext>
              </a:extLst>
            </p:cNvPr>
            <p:cNvSpPr txBox="1"/>
            <p:nvPr/>
          </p:nvSpPr>
          <p:spPr>
            <a:xfrm>
              <a:off x="6735034" y="6324600"/>
              <a:ext cx="2930192" cy="383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Simultaneous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37D174A-FD85-0BD9-E0B3-8D15851CE699}"/>
              </a:ext>
            </a:extLst>
          </p:cNvPr>
          <p:cNvSpPr txBox="1"/>
          <p:nvPr/>
        </p:nvSpPr>
        <p:spPr>
          <a:xfrm>
            <a:off x="701183" y="5551960"/>
            <a:ext cx="2171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400" dirty="0"/>
              <a:t>Domains that only bind one metal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66056-10B9-C0C8-80EA-41C0550711EE}"/>
              </a:ext>
            </a:extLst>
          </p:cNvPr>
          <p:cNvSpPr txBox="1"/>
          <p:nvPr/>
        </p:nvSpPr>
        <p:spPr>
          <a:xfrm>
            <a:off x="2309139" y="5528593"/>
            <a:ext cx="213374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300"/>
              <a:t>Domains that bind different metals in different proteins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DC721F-8421-A7CA-9AB2-6E0DBDDC728E}"/>
              </a:ext>
            </a:extLst>
          </p:cNvPr>
          <p:cNvSpPr txBox="1"/>
          <p:nvPr/>
        </p:nvSpPr>
        <p:spPr>
          <a:xfrm>
            <a:off x="5716218" y="5486301"/>
            <a:ext cx="254622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400" dirty="0"/>
              <a:t>Domains that bind multiple metals at different binding sites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DAFBA-FF4F-F5E3-7964-BAE8287FD9B9}"/>
              </a:ext>
            </a:extLst>
          </p:cNvPr>
          <p:cNvSpPr txBox="1"/>
          <p:nvPr/>
        </p:nvSpPr>
        <p:spPr>
          <a:xfrm>
            <a:off x="3883240" y="5510975"/>
            <a:ext cx="2461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400" dirty="0"/>
              <a:t>Domains that bind one of multiple metals at the same binding site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0535A9-581B-1A69-E8F9-94965169DBF8}"/>
              </a:ext>
            </a:extLst>
          </p:cNvPr>
          <p:cNvSpPr/>
          <p:nvPr/>
        </p:nvSpPr>
        <p:spPr>
          <a:xfrm>
            <a:off x="1237784" y="5541289"/>
            <a:ext cx="1550711" cy="5338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D1D1BD-970A-362E-17E9-6F875FF642E2}"/>
              </a:ext>
            </a:extLst>
          </p:cNvPr>
          <p:cNvSpPr/>
          <p:nvPr/>
        </p:nvSpPr>
        <p:spPr>
          <a:xfrm>
            <a:off x="2859641" y="5551960"/>
            <a:ext cx="1466322" cy="6798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12526F-10BA-8B77-8758-CBEF1B29F9AC}"/>
              </a:ext>
            </a:extLst>
          </p:cNvPr>
          <p:cNvSpPr/>
          <p:nvPr/>
        </p:nvSpPr>
        <p:spPr>
          <a:xfrm>
            <a:off x="4396451" y="5509832"/>
            <a:ext cx="1868162" cy="730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34C40D-D643-22FF-D7C0-A19862E2925D}"/>
              </a:ext>
            </a:extLst>
          </p:cNvPr>
          <p:cNvSpPr/>
          <p:nvPr/>
        </p:nvSpPr>
        <p:spPr>
          <a:xfrm>
            <a:off x="6316856" y="5487536"/>
            <a:ext cx="1821726" cy="7644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25DF-3FE0-CCDF-BCC9-CB7A0AA99771}"/>
              </a:ext>
            </a:extLst>
          </p:cNvPr>
          <p:cNvCxnSpPr>
            <a:cxnSpLocks/>
          </p:cNvCxnSpPr>
          <p:nvPr/>
        </p:nvCxnSpPr>
        <p:spPr>
          <a:xfrm flipV="1">
            <a:off x="2357308" y="5368588"/>
            <a:ext cx="0" cy="1834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F70C0C-95A4-D14E-E4C6-373E24D69D7B}"/>
              </a:ext>
            </a:extLst>
          </p:cNvPr>
          <p:cNvCxnSpPr>
            <a:cxnSpLocks/>
          </p:cNvCxnSpPr>
          <p:nvPr/>
        </p:nvCxnSpPr>
        <p:spPr>
          <a:xfrm flipV="1">
            <a:off x="3846606" y="5336873"/>
            <a:ext cx="0" cy="20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D07840-A6F1-816C-A263-4827EB0D9B60}"/>
              </a:ext>
            </a:extLst>
          </p:cNvPr>
          <p:cNvCxnSpPr>
            <a:cxnSpLocks/>
          </p:cNvCxnSpPr>
          <p:nvPr/>
        </p:nvCxnSpPr>
        <p:spPr>
          <a:xfrm flipV="1">
            <a:off x="5312408" y="5336873"/>
            <a:ext cx="0" cy="187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5AF95E-62B8-6F05-5DFA-EC862027A8E6}"/>
              </a:ext>
            </a:extLst>
          </p:cNvPr>
          <p:cNvCxnSpPr>
            <a:cxnSpLocks/>
          </p:cNvCxnSpPr>
          <p:nvPr/>
        </p:nvCxnSpPr>
        <p:spPr>
          <a:xfrm flipV="1">
            <a:off x="6782164" y="5336873"/>
            <a:ext cx="0" cy="150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E10093E-B702-7480-C26B-1A027A41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7751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FBC2113-4387-3A6E-D923-2DECEB90E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32A70E9-471B-45AD-F559-268AC4F18A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533400"/>
            <a:ext cx="8305799" cy="990600"/>
          </a:xfrm>
        </p:spPr>
        <p:txBody>
          <a:bodyPr/>
          <a:lstStyle/>
          <a:p>
            <a: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Complication: Ancient domains have had more time to diversify into binding different metals</a:t>
            </a:r>
            <a:br>
              <a:rPr lang="en-US" sz="32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1654FD-6376-505B-341B-7D0DE404DE56}"/>
              </a:ext>
            </a:extLst>
          </p:cNvPr>
          <p:cNvGrpSpPr/>
          <p:nvPr/>
        </p:nvGrpSpPr>
        <p:grpSpPr>
          <a:xfrm>
            <a:off x="1143000" y="1378956"/>
            <a:ext cx="7304809" cy="4100087"/>
            <a:chOff x="391391" y="1462513"/>
            <a:chExt cx="9273835" cy="53816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DBB528-0583-B42C-721D-B6DBBE5C51D4}"/>
                </a:ext>
              </a:extLst>
            </p:cNvPr>
            <p:cNvGrpSpPr/>
            <p:nvPr/>
          </p:nvGrpSpPr>
          <p:grpSpPr>
            <a:xfrm>
              <a:off x="391391" y="1462513"/>
              <a:ext cx="8152977" cy="5381632"/>
              <a:chOff x="391391" y="1462513"/>
              <a:chExt cx="8152977" cy="538163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1B775-8145-25D2-C2EC-9C21319671DF}"/>
                  </a:ext>
                </a:extLst>
              </p:cNvPr>
              <p:cNvGrpSpPr/>
              <p:nvPr/>
            </p:nvGrpSpPr>
            <p:grpSpPr>
              <a:xfrm>
                <a:off x="391391" y="1462513"/>
                <a:ext cx="8152977" cy="5381632"/>
                <a:chOff x="391391" y="1462513"/>
                <a:chExt cx="8152977" cy="5381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BE519F86-5EA0-B369-AB27-DE3CAE697FCA}"/>
                    </a:ext>
                  </a:extLst>
                </p:cNvPr>
                <p:cNvGrpSpPr/>
                <p:nvPr/>
              </p:nvGrpSpPr>
              <p:grpSpPr>
                <a:xfrm>
                  <a:off x="391391" y="1462513"/>
                  <a:ext cx="7919473" cy="5381632"/>
                  <a:chOff x="340412" y="30649772"/>
                  <a:chExt cx="15838947" cy="10763265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45C4F146-AD12-E448-CC02-E64A3EEF7A67}"/>
                      </a:ext>
                    </a:extLst>
                  </p:cNvPr>
                  <p:cNvGrpSpPr/>
                  <p:nvPr/>
                </p:nvGrpSpPr>
                <p:grpSpPr>
                  <a:xfrm>
                    <a:off x="340412" y="30649772"/>
                    <a:ext cx="15838947" cy="10763265"/>
                    <a:chOff x="642026" y="32960167"/>
                    <a:chExt cx="14976057" cy="10176893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92401BEE-2A88-085A-A39F-51638621F9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7066" y="33213479"/>
                      <a:ext cx="5811017" cy="31645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6" name="Graphic 5">
                      <a:extLst>
                        <a:ext uri="{FF2B5EF4-FFF2-40B4-BE49-F238E27FC236}">
                          <a16:creationId xmlns:a16="http://schemas.microsoft.com/office/drawing/2014/main" id="{EEEEAE15-7A13-D87D-048A-6498CDC9B71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rcRect l="7432" t="2944" r="12464"/>
                    <a:stretch/>
                  </p:blipFill>
                  <p:spPr>
                    <a:xfrm>
                      <a:off x="642026" y="32960167"/>
                      <a:ext cx="14932119" cy="1017689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0E25A43B-27BF-3657-5A48-8357D9B78659}"/>
                      </a:ext>
                    </a:extLst>
                  </p:cNvPr>
                  <p:cNvSpPr/>
                  <p:nvPr/>
                </p:nvSpPr>
                <p:spPr>
                  <a:xfrm>
                    <a:off x="9412953" y="40553593"/>
                    <a:ext cx="6608925" cy="76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" name="Graphic 6">
                  <a:extLst>
                    <a:ext uri="{FF2B5EF4-FFF2-40B4-BE49-F238E27FC236}">
                      <a16:creationId xmlns:a16="http://schemas.microsoft.com/office/drawing/2014/main" id="{1CEE1930-D7CF-ABB4-9DB8-E77CFC015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0136" t="9557" r="9279" b="48674"/>
                <a:stretch/>
              </p:blipFill>
              <p:spPr>
                <a:xfrm>
                  <a:off x="5568283" y="1693305"/>
                  <a:ext cx="2976085" cy="990599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6E65F2-752A-27DA-8095-EA52AE33DE00}"/>
                  </a:ext>
                </a:extLst>
              </p:cNvPr>
              <p:cNvSpPr txBox="1"/>
              <p:nvPr/>
            </p:nvSpPr>
            <p:spPr>
              <a:xfrm>
                <a:off x="4951776" y="6313453"/>
                <a:ext cx="2689743" cy="383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>
                    <a:latin typeface="Open Sans Light" pitchFamily="2" charset="0"/>
                    <a:ea typeface="Open Sans Light" pitchFamily="2" charset="0"/>
                    <a:cs typeface="Open Sans Light" pitchFamily="2" charset="0"/>
                  </a:rPr>
                  <a:t>Promiscuous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3CF449-7A38-67F2-C609-F0AFBCFAA107}"/>
                </a:ext>
              </a:extLst>
            </p:cNvPr>
            <p:cNvSpPr txBox="1"/>
            <p:nvPr/>
          </p:nvSpPr>
          <p:spPr>
            <a:xfrm>
              <a:off x="6735034" y="6324600"/>
              <a:ext cx="2930192" cy="383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Simultaneous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FEEF22-6BAB-3860-AC84-DE4A1CF4862B}"/>
              </a:ext>
            </a:extLst>
          </p:cNvPr>
          <p:cNvSpPr txBox="1"/>
          <p:nvPr/>
        </p:nvSpPr>
        <p:spPr>
          <a:xfrm>
            <a:off x="701183" y="5551960"/>
            <a:ext cx="2171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400" dirty="0"/>
              <a:t>Domains that only bind one metal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4E4EA-DB4C-F423-4F50-FAF96CC2E083}"/>
              </a:ext>
            </a:extLst>
          </p:cNvPr>
          <p:cNvSpPr txBox="1"/>
          <p:nvPr/>
        </p:nvSpPr>
        <p:spPr>
          <a:xfrm>
            <a:off x="2309139" y="5528593"/>
            <a:ext cx="213374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300"/>
              <a:t>Domains that bind different metals in different proteins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5C00F-DC23-F652-CCB3-78FFEAC76569}"/>
              </a:ext>
            </a:extLst>
          </p:cNvPr>
          <p:cNvSpPr txBox="1"/>
          <p:nvPr/>
        </p:nvSpPr>
        <p:spPr>
          <a:xfrm>
            <a:off x="5716218" y="5486301"/>
            <a:ext cx="254622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400" dirty="0"/>
              <a:t>Domains that bind multiple metals at different binding sites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F4306D-9249-5B7E-C960-AA33BA3B28F9}"/>
              </a:ext>
            </a:extLst>
          </p:cNvPr>
          <p:cNvSpPr txBox="1"/>
          <p:nvPr/>
        </p:nvSpPr>
        <p:spPr>
          <a:xfrm>
            <a:off x="3883240" y="5510975"/>
            <a:ext cx="2461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700"/>
              </a:spcBef>
            </a:pPr>
            <a:r>
              <a:rPr lang="en-US" sz="1400" dirty="0"/>
              <a:t>Domains that bind one of multiple metals at the same binding 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500C4-6C04-F719-EFB4-655DCAA1A569}"/>
              </a:ext>
            </a:extLst>
          </p:cNvPr>
          <p:cNvSpPr txBox="1"/>
          <p:nvPr/>
        </p:nvSpPr>
        <p:spPr>
          <a:xfrm>
            <a:off x="5284433" y="2781481"/>
            <a:ext cx="32270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/>
              <a:t>For now, we assume equiprobability of ancestral states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513AB4-AAAE-132B-D9D2-7AC1BA62AF23}"/>
              </a:ext>
            </a:extLst>
          </p:cNvPr>
          <p:cNvSpPr/>
          <p:nvPr/>
        </p:nvSpPr>
        <p:spPr>
          <a:xfrm>
            <a:off x="5378805" y="2709249"/>
            <a:ext cx="3069004" cy="124045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BD9034-A302-F2BB-1B3C-AA9F7B54AE76}"/>
              </a:ext>
            </a:extLst>
          </p:cNvPr>
          <p:cNvSpPr/>
          <p:nvPr/>
        </p:nvSpPr>
        <p:spPr>
          <a:xfrm>
            <a:off x="1237784" y="5541289"/>
            <a:ext cx="1550711" cy="5338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D9ABA2-6F32-2D74-C72A-AE2D5E85200E}"/>
              </a:ext>
            </a:extLst>
          </p:cNvPr>
          <p:cNvSpPr/>
          <p:nvPr/>
        </p:nvSpPr>
        <p:spPr>
          <a:xfrm>
            <a:off x="2859641" y="5551960"/>
            <a:ext cx="1466322" cy="6798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6B8EC2-61B8-E8DB-18E0-6CB7E1C9F2E4}"/>
              </a:ext>
            </a:extLst>
          </p:cNvPr>
          <p:cNvSpPr/>
          <p:nvPr/>
        </p:nvSpPr>
        <p:spPr>
          <a:xfrm>
            <a:off x="4396451" y="5509832"/>
            <a:ext cx="1868162" cy="730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E2FB6A-7258-8CA5-5859-4BF03F7AE0FE}"/>
              </a:ext>
            </a:extLst>
          </p:cNvPr>
          <p:cNvSpPr/>
          <p:nvPr/>
        </p:nvSpPr>
        <p:spPr>
          <a:xfrm>
            <a:off x="6316856" y="5487536"/>
            <a:ext cx="1821726" cy="7644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9AF7DF-50F8-B83F-C27F-AD99BEE83E69}"/>
              </a:ext>
            </a:extLst>
          </p:cNvPr>
          <p:cNvCxnSpPr>
            <a:cxnSpLocks/>
          </p:cNvCxnSpPr>
          <p:nvPr/>
        </p:nvCxnSpPr>
        <p:spPr>
          <a:xfrm flipV="1">
            <a:off x="2357308" y="5368588"/>
            <a:ext cx="0" cy="1834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EF9935-4FCE-66F7-3948-C86495576D4B}"/>
              </a:ext>
            </a:extLst>
          </p:cNvPr>
          <p:cNvCxnSpPr>
            <a:cxnSpLocks/>
          </p:cNvCxnSpPr>
          <p:nvPr/>
        </p:nvCxnSpPr>
        <p:spPr>
          <a:xfrm flipV="1">
            <a:off x="3846606" y="5336873"/>
            <a:ext cx="0" cy="20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457568-7874-0681-DF1B-E051CA416705}"/>
              </a:ext>
            </a:extLst>
          </p:cNvPr>
          <p:cNvCxnSpPr>
            <a:cxnSpLocks/>
          </p:cNvCxnSpPr>
          <p:nvPr/>
        </p:nvCxnSpPr>
        <p:spPr>
          <a:xfrm flipV="1">
            <a:off x="5312408" y="5336873"/>
            <a:ext cx="0" cy="187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E5DA65-F352-96AD-CD7D-521FA0BF2533}"/>
              </a:ext>
            </a:extLst>
          </p:cNvPr>
          <p:cNvCxnSpPr>
            <a:cxnSpLocks/>
          </p:cNvCxnSpPr>
          <p:nvPr/>
        </p:nvCxnSpPr>
        <p:spPr>
          <a:xfrm flipV="1">
            <a:off x="6782164" y="5336873"/>
            <a:ext cx="0" cy="150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41E437B-D40A-41A1-830F-FEC0C235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983610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E6408966-3A48-4406-A5A0-D902B06B68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3782B-3908-4B35-90BF-EB74ADA3FF1E}"/>
</file>

<file path=customXml/itemProps3.xml><?xml version="1.0" encoding="utf-8"?>
<ds:datastoreItem xmlns:ds="http://schemas.openxmlformats.org/officeDocument/2006/customXml" ds:itemID="{4C27869A-A1FB-4702-BBE3-AD57041F799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52373c21-40e4-47f0-ac2a-6e1ebd39b736"/>
    <ds:schemaRef ds:uri="e7c2ce12-a430-45a7-86c7-7f508731b70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699</Words>
  <Application>Microsoft Macintosh PowerPoint</Application>
  <PresentationFormat>On-screen Show (4:3)</PresentationFormat>
  <Paragraphs>142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Open Sans Light</vt:lpstr>
      <vt:lpstr>Default Design</vt:lpstr>
      <vt:lpstr>Metal Usage in Ancient Protein Domains</vt:lpstr>
      <vt:lpstr>Metalloproteins</vt:lpstr>
      <vt:lpstr>What metals were used more often by ancient proteins compared to proteins that emerged more recently?</vt:lpstr>
      <vt:lpstr>Genes are born at different times</vt:lpstr>
      <vt:lpstr>Protein domains</vt:lpstr>
      <vt:lpstr>Protein domains</vt:lpstr>
      <vt:lpstr>Data collection and analysis</vt:lpstr>
      <vt:lpstr>Complication: Ancient domains have had more time to diversify into binding different metals </vt:lpstr>
      <vt:lpstr>Complication: Ancient domains have had more time to diversify into binding different metals </vt:lpstr>
      <vt:lpstr>Older domains are more likely to bind to iron cations directly, younger domains via heme groups</vt:lpstr>
      <vt:lpstr>Ancient domains used more manganese, which makes sense in an anaerobic world </vt:lpstr>
      <vt:lpstr> </vt:lpstr>
      <vt:lpstr> </vt:lpstr>
      <vt:lpstr> </vt:lpstr>
      <vt:lpstr> </vt:lpstr>
      <vt:lpstr> </vt:lpstr>
      <vt:lpstr> 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Abstracts and Presentations</dc:title>
  <dc:creator>Barron J. Orr</dc:creator>
  <cp:lastModifiedBy>Manepalli, Nandini Rahul - (nandini)</cp:lastModifiedBy>
  <cp:revision>3</cp:revision>
  <cp:lastPrinted>2017-03-01T01:45:00Z</cp:lastPrinted>
  <dcterms:created xsi:type="dcterms:W3CDTF">2009-03-04T23:29:57Z</dcterms:created>
  <dcterms:modified xsi:type="dcterms:W3CDTF">2025-04-05T06:24:57Z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